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3" r:id="rId5"/>
    <p:sldId id="259" r:id="rId6"/>
    <p:sldId id="260" r:id="rId7"/>
    <p:sldId id="261" r:id="rId8"/>
    <p:sldId id="262" r:id="rId9"/>
    <p:sldId id="278" r:id="rId10"/>
    <p:sldId id="264" r:id="rId11"/>
    <p:sldId id="283" r:id="rId12"/>
    <p:sldId id="265" r:id="rId13"/>
    <p:sldId id="266" r:id="rId14"/>
    <p:sldId id="267" r:id="rId15"/>
    <p:sldId id="284" r:id="rId16"/>
    <p:sldId id="279" r:id="rId17"/>
    <p:sldId id="280" r:id="rId18"/>
    <p:sldId id="269" r:id="rId19"/>
    <p:sldId id="285" r:id="rId20"/>
    <p:sldId id="270" r:id="rId21"/>
    <p:sldId id="271" r:id="rId22"/>
    <p:sldId id="272" r:id="rId23"/>
    <p:sldId id="273" r:id="rId24"/>
    <p:sldId id="274" r:id="rId25"/>
    <p:sldId id="275" r:id="rId26"/>
    <p:sldId id="277" r:id="rId27"/>
    <p:sldId id="281" r:id="rId28"/>
    <p:sldId id="282" r:id="rId29"/>
    <p:sldId id="276" r:id="rId30"/>
    <p:sldId id="286"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7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EBD3855-0C0F-46F0-A2B4-D8831893F64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5085AC-7976-4D26-B36C-CD4F4192B6F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363" name="Picture 3" descr="C:\Users\asus\Desktop\4aa5ef5fe88d7_副本_副本.png"/>
          <p:cNvPicPr>
            <a:picLocks noChangeAspect="1" noChangeArrowheads="1"/>
          </p:cNvPicPr>
          <p:nvPr userDrawn="1"/>
        </p:nvPicPr>
        <p:blipFill>
          <a:blip r:embed="rId12" cstate="print"/>
          <a:srcRect/>
          <a:stretch>
            <a:fillRect/>
          </a:stretch>
        </p:blipFill>
        <p:spPr bwMode="auto">
          <a:xfrm>
            <a:off x="1" y="0"/>
            <a:ext cx="9144000" cy="6858000"/>
          </a:xfrm>
          <a:prstGeom prst="rect">
            <a:avLst/>
          </a:prstGeom>
          <a:noFill/>
        </p:spPr>
      </p:pic>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D3855-0C0F-46F0-A2B4-D8831893F649}"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085AC-7976-4D26-B36C-CD4F4192B6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nvPr>
        </p:nvSpPr>
        <p:spPr/>
        <p:txBody>
          <a:bodyPr/>
          <a:lstStyle/>
          <a:p>
            <a:endParaRPr lang="zh-CN" altLang="en-US" dirty="0"/>
          </a:p>
        </p:txBody>
      </p:sp>
      <p:sp>
        <p:nvSpPr>
          <p:cNvPr id="9" name="副标题 8"/>
          <p:cNvSpPr>
            <a:spLocks noGrp="1"/>
          </p:cNvSpPr>
          <p:nvPr>
            <p:ph type="subTitle" idx="1"/>
          </p:nvPr>
        </p:nvSpPr>
        <p:spPr/>
        <p:txBody>
          <a:bodyPr/>
          <a:lstStyle/>
          <a:p>
            <a:endParaRPr lang="zh-CN" altLang="en-US" dirty="0"/>
          </a:p>
        </p:txBody>
      </p:sp>
      <p:pic>
        <p:nvPicPr>
          <p:cNvPr id="10" name="图片 9" descr="1014536950.jpg"/>
          <p:cNvPicPr>
            <a:picLocks noChangeAspect="1"/>
          </p:cNvPicPr>
          <p:nvPr/>
        </p:nvPicPr>
        <p:blipFill>
          <a:blip r:embed="rId1" cstate="print"/>
          <a:stretch>
            <a:fillRect/>
          </a:stretch>
        </p:blipFill>
        <p:spPr>
          <a:xfrm>
            <a:off x="0" y="1195388"/>
            <a:ext cx="6516216" cy="5662612"/>
          </a:xfrm>
          <a:prstGeom prst="rect">
            <a:avLst/>
          </a:prstGeom>
        </p:spPr>
      </p:pic>
      <p:sp>
        <p:nvSpPr>
          <p:cNvPr id="11" name="TextBox 10"/>
          <p:cNvSpPr txBox="1"/>
          <p:nvPr/>
        </p:nvSpPr>
        <p:spPr>
          <a:xfrm>
            <a:off x="7380312" y="836712"/>
            <a:ext cx="1415772" cy="4362733"/>
          </a:xfrm>
          <a:prstGeom prst="rect">
            <a:avLst/>
          </a:prstGeom>
          <a:noFill/>
        </p:spPr>
        <p:txBody>
          <a:bodyPr vert="eaVert" wrap="none" rtlCol="0">
            <a:spAutoFit/>
          </a:bodyPr>
          <a:lstStyle/>
          <a:p>
            <a:r>
              <a:rPr lang="zh-CN" altLang="en-US" sz="8000" b="1" dirty="0" smtClean="0">
                <a:latin typeface="华文隶书" panose="02010800040101010101" pitchFamily="2" charset="-122"/>
                <a:ea typeface="华文隶书" panose="02010800040101010101" pitchFamily="2" charset="-122"/>
              </a:rPr>
              <a:t>负荆请罪</a:t>
            </a:r>
            <a:endParaRPr lang="zh-CN" altLang="en-US" sz="8000" b="1" dirty="0">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2060"/>
                </a:solidFill>
              </a:rPr>
              <a:t>第一幕</a:t>
            </a:r>
            <a:endParaRPr lang="zh-CN" altLang="en-US" b="1" dirty="0">
              <a:solidFill>
                <a:srgbClr val="002060"/>
              </a:solidFill>
            </a:endParaRPr>
          </a:p>
        </p:txBody>
      </p:sp>
      <p:sp>
        <p:nvSpPr>
          <p:cNvPr id="3" name="TextBox 2"/>
          <p:cNvSpPr txBox="1"/>
          <p:nvPr/>
        </p:nvSpPr>
        <p:spPr>
          <a:xfrm>
            <a:off x="251520" y="2348880"/>
            <a:ext cx="8156400" cy="2123658"/>
          </a:xfrm>
          <a:prstGeom prst="rect">
            <a:avLst/>
          </a:prstGeom>
          <a:noFill/>
        </p:spPr>
        <p:txBody>
          <a:bodyPr wrap="none" rtlCol="0">
            <a:spAutoFit/>
          </a:bodyPr>
          <a:lstStyle/>
          <a:p>
            <a:endParaRPr lang="en-US" altLang="zh-CN" sz="3200" b="1" dirty="0" smtClean="0">
              <a:solidFill>
                <a:srgbClr val="C00000"/>
              </a:solidFill>
            </a:endParaRPr>
          </a:p>
          <a:p>
            <a:r>
              <a:rPr lang="zh-CN" altLang="en-US" sz="3200" b="1" dirty="0" smtClean="0">
                <a:solidFill>
                  <a:srgbClr val="C00000"/>
                </a:solidFill>
              </a:rPr>
              <a:t>                       廉颇</a:t>
            </a:r>
            <a:r>
              <a:rPr lang="en-US" altLang="zh-CN" sz="3200" b="1" dirty="0" smtClean="0">
                <a:solidFill>
                  <a:srgbClr val="C00000"/>
                </a:solidFill>
              </a:rPr>
              <a:t>——</a:t>
            </a:r>
            <a:r>
              <a:rPr lang="zh-CN" altLang="en-US" sz="3200" b="1" dirty="0" smtClean="0">
                <a:solidFill>
                  <a:srgbClr val="C00000"/>
                </a:solidFill>
              </a:rPr>
              <a:t>当街挡道       意欲发泄</a:t>
            </a:r>
            <a:endParaRPr lang="en-US" altLang="zh-CN" sz="3200" b="1" dirty="0" smtClean="0">
              <a:solidFill>
                <a:srgbClr val="C00000"/>
              </a:solidFill>
            </a:endParaRPr>
          </a:p>
          <a:p>
            <a:r>
              <a:rPr lang="zh-CN" altLang="en-US" sz="3600" b="1" dirty="0" smtClean="0">
                <a:solidFill>
                  <a:srgbClr val="C00000"/>
                </a:solidFill>
              </a:rPr>
              <a:t>发生矛盾</a:t>
            </a:r>
            <a:endParaRPr lang="en-US" altLang="zh-CN" sz="3600" b="1" dirty="0" smtClean="0">
              <a:solidFill>
                <a:srgbClr val="C00000"/>
              </a:solidFill>
            </a:endParaRPr>
          </a:p>
          <a:p>
            <a:r>
              <a:rPr lang="zh-CN" altLang="en-US" sz="3200" b="1" dirty="0" smtClean="0">
                <a:solidFill>
                  <a:srgbClr val="C00000"/>
                </a:solidFill>
              </a:rPr>
              <a:t>                      蔺相如</a:t>
            </a:r>
            <a:r>
              <a:rPr lang="en-US" altLang="zh-CN" sz="3200" b="1" dirty="0" smtClean="0">
                <a:solidFill>
                  <a:srgbClr val="C00000"/>
                </a:solidFill>
              </a:rPr>
              <a:t>——</a:t>
            </a:r>
            <a:r>
              <a:rPr lang="zh-CN" altLang="en-US" sz="3200" b="1" dirty="0" smtClean="0">
                <a:solidFill>
                  <a:srgbClr val="C00000"/>
                </a:solidFill>
              </a:rPr>
              <a:t>有意避让    顾全大局   </a:t>
            </a:r>
            <a:endParaRPr lang="zh-CN" altLang="en-US" sz="3200" b="1" dirty="0">
              <a:solidFill>
                <a:srgbClr val="C00000"/>
              </a:solidFill>
            </a:endParaRPr>
          </a:p>
        </p:txBody>
      </p:sp>
      <p:sp>
        <p:nvSpPr>
          <p:cNvPr id="4" name="左大括号 3"/>
          <p:cNvSpPr/>
          <p:nvPr/>
        </p:nvSpPr>
        <p:spPr>
          <a:xfrm>
            <a:off x="2195736" y="3140968"/>
            <a:ext cx="288032"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a:xfrm>
            <a:off x="5148064" y="548680"/>
            <a:ext cx="3563888" cy="4514056"/>
          </a:xfrm>
        </p:spPr>
        <p:txBody>
          <a:bodyPr>
            <a:normAutofit/>
          </a:bodyPr>
          <a:lstStyle/>
          <a:p>
            <a:r>
              <a:rPr lang="zh-CN" altLang="en-US" sz="4000" dirty="0" smtClean="0">
                <a:solidFill>
                  <a:srgbClr val="C00000"/>
                </a:solidFill>
                <a:ea typeface="隶书" panose="02010509060101010101" pitchFamily="49" charset="-122"/>
              </a:rPr>
              <a:t>读了剧本的</a:t>
            </a:r>
            <a:r>
              <a:rPr lang="zh-CN" altLang="en-US" sz="4000" dirty="0" smtClean="0">
                <a:solidFill>
                  <a:srgbClr val="00B0F0"/>
                </a:solidFill>
                <a:ea typeface="隶书" panose="02010509060101010101" pitchFamily="49" charset="-122"/>
              </a:rPr>
              <a:t>第一幕</a:t>
            </a:r>
            <a:r>
              <a:rPr lang="zh-CN" altLang="en-US" sz="4000" dirty="0" smtClean="0">
                <a:solidFill>
                  <a:srgbClr val="C00000"/>
                </a:solidFill>
                <a:ea typeface="隶书" panose="02010509060101010101" pitchFamily="49" charset="-122"/>
              </a:rPr>
              <a:t>，廉颇和蔺相如给你留下了最深刻的印象是什么？</a:t>
            </a:r>
            <a:br>
              <a:rPr lang="zh-CN" altLang="en-US" dirty="0" smtClean="0">
                <a:solidFill>
                  <a:srgbClr val="C00000"/>
                </a:solidFill>
                <a:ea typeface="隶书" panose="02010509060101010101" pitchFamily="49" charset="-122"/>
              </a:rPr>
            </a:br>
            <a:endParaRPr lang="zh-CN" altLang="en-US" dirty="0">
              <a:solidFill>
                <a:srgbClr val="C00000"/>
              </a:solidFill>
            </a:endParaRPr>
          </a:p>
        </p:txBody>
      </p:sp>
      <p:pic>
        <p:nvPicPr>
          <p:cNvPr id="4"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124744"/>
            <a:ext cx="4932040"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descr="xin_49b7e1d4d93511d7be2c0050ba1967d3.bmp"/>
          <p:cNvPicPr>
            <a:picLocks noGrp="1" noChangeAspect="1"/>
          </p:cNvPicPr>
          <p:nvPr>
            <p:ph sz="half" idx="1"/>
          </p:nvPr>
        </p:nvPicPr>
        <p:blipFill>
          <a:blip r:embed="rId1" cstate="print"/>
          <a:stretch>
            <a:fillRect/>
          </a:stretch>
        </p:blipFill>
        <p:spPr>
          <a:xfrm>
            <a:off x="0" y="1196752"/>
            <a:ext cx="4572000" cy="5661248"/>
          </a:xfrm>
        </p:spPr>
      </p:pic>
      <p:sp>
        <p:nvSpPr>
          <p:cNvPr id="4" name="内容占位符 3"/>
          <p:cNvSpPr>
            <a:spLocks noGrp="1"/>
          </p:cNvSpPr>
          <p:nvPr>
            <p:ph sz="half" idx="2"/>
          </p:nvPr>
        </p:nvSpPr>
        <p:spPr/>
        <p:txBody>
          <a:bodyPr/>
          <a:lstStyle/>
          <a:p>
            <a:r>
              <a:rPr lang="zh-CN" altLang="en-US" b="1" dirty="0" smtClean="0">
                <a:solidFill>
                  <a:srgbClr val="CC00CC"/>
                </a:solidFill>
                <a:ea typeface="隶书" panose="02010509060101010101" pitchFamily="49" charset="-122"/>
              </a:rPr>
              <a:t>廉颇</a:t>
            </a:r>
            <a:r>
              <a:rPr lang="zh-CN" altLang="en-US" dirty="0" smtClean="0"/>
              <a:t>：</a:t>
            </a:r>
            <a:endParaRPr lang="zh-CN" altLang="en-US" dirty="0" smtClean="0"/>
          </a:p>
          <a:p>
            <a:pPr>
              <a:buNone/>
            </a:pPr>
            <a:r>
              <a:rPr lang="zh-CN" altLang="en-US" b="1" dirty="0" smtClean="0">
                <a:solidFill>
                  <a:srgbClr val="0000FF"/>
                </a:solidFill>
                <a:ea typeface="黑体" panose="02010609060101010101" pitchFamily="49" charset="-122"/>
              </a:rPr>
              <a:t>小肚鸡肠、心胸狭窄</a:t>
            </a:r>
            <a:endParaRPr lang="zh-CN" altLang="en-US" b="1" dirty="0" smtClean="0">
              <a:solidFill>
                <a:srgbClr val="0000FF"/>
              </a:solidFill>
              <a:ea typeface="黑体" panose="02010609060101010101" pitchFamily="49" charset="-122"/>
            </a:endParaRPr>
          </a:p>
          <a:p>
            <a:pPr>
              <a:buNone/>
            </a:pPr>
            <a:r>
              <a:rPr lang="zh-CN" altLang="en-US" b="1" dirty="0" smtClean="0">
                <a:solidFill>
                  <a:srgbClr val="0000FF"/>
                </a:solidFill>
                <a:ea typeface="黑体" panose="02010609060101010101" pitchFamily="49" charset="-122"/>
              </a:rPr>
              <a:t>傲慢无礼、自私自利</a:t>
            </a:r>
            <a:endParaRPr lang="zh-CN" altLang="en-US" b="1" dirty="0" smtClean="0">
              <a:solidFill>
                <a:srgbClr val="0000FF"/>
              </a:solidFill>
              <a:ea typeface="黑体" panose="02010609060101010101" pitchFamily="49" charset="-122"/>
            </a:endParaRPr>
          </a:p>
          <a:p>
            <a:pPr>
              <a:buNone/>
            </a:pPr>
            <a:r>
              <a:rPr lang="zh-CN" altLang="en-US" b="1" dirty="0" smtClean="0">
                <a:solidFill>
                  <a:srgbClr val="0000FF"/>
                </a:solidFill>
                <a:ea typeface="黑体" panose="02010609060101010101" pitchFamily="49" charset="-122"/>
              </a:rPr>
              <a:t>争名夺利、居功自傲</a:t>
            </a:r>
            <a:endParaRPr lang="zh-CN" altLang="en-US" b="1" dirty="0" smtClean="0">
              <a:solidFill>
                <a:srgbClr val="0000FF"/>
              </a:solidFill>
              <a:ea typeface="黑体" panose="02010609060101010101" pitchFamily="49" charset="-122"/>
            </a:endParaRPr>
          </a:p>
          <a:p>
            <a:pPr>
              <a:buNone/>
            </a:pPr>
            <a:r>
              <a:rPr lang="zh-CN" altLang="en-US" b="1" dirty="0" smtClean="0">
                <a:solidFill>
                  <a:srgbClr val="0000FF"/>
                </a:solidFill>
                <a:ea typeface="黑体" panose="02010609060101010101" pitchFamily="49" charset="-122"/>
              </a:rPr>
              <a:t>盛气凌人、耀武扬威</a:t>
            </a:r>
            <a:endParaRPr lang="zh-CN" altLang="en-US" b="1" dirty="0" smtClean="0">
              <a:solidFill>
                <a:srgbClr val="0000FF"/>
              </a:solidFill>
              <a:ea typeface="黑体" panose="02010609060101010101" pitchFamily="49" charset="-122"/>
            </a:endParaRPr>
          </a:p>
          <a:p>
            <a:pPr>
              <a:buNone/>
            </a:pPr>
            <a:br>
              <a:rPr lang="zh-CN" altLang="en-US" dirty="0" smtClean="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5105400" y="1340768"/>
            <a:ext cx="4038600" cy="4525963"/>
          </a:xfrm>
        </p:spPr>
        <p:txBody>
          <a:bodyPr/>
          <a:lstStyle/>
          <a:p>
            <a:pPr>
              <a:buNone/>
            </a:pPr>
            <a:r>
              <a:rPr lang="zh-CN" altLang="en-US" b="1" dirty="0" smtClean="0">
                <a:solidFill>
                  <a:srgbClr val="CC00CC"/>
                </a:solidFill>
                <a:ea typeface="隶书" panose="02010509060101010101" pitchFamily="49" charset="-122"/>
              </a:rPr>
              <a:t>蔺相如</a:t>
            </a:r>
            <a:r>
              <a:rPr lang="zh-CN" altLang="en-US" dirty="0" smtClean="0"/>
              <a:t>：</a:t>
            </a:r>
            <a:endParaRPr lang="zh-CN" altLang="en-US" dirty="0" smtClean="0"/>
          </a:p>
          <a:p>
            <a:pPr>
              <a:buNone/>
            </a:pPr>
            <a:r>
              <a:rPr lang="zh-CN" altLang="en-US" b="1" dirty="0" smtClean="0">
                <a:solidFill>
                  <a:srgbClr val="0000FF"/>
                </a:solidFill>
                <a:ea typeface="华文中宋" panose="02010600040101010101" pitchFamily="2" charset="-122"/>
              </a:rPr>
              <a:t>忍辱负重、心胸宽广</a:t>
            </a:r>
            <a:endParaRPr lang="zh-CN" altLang="en-US" b="1" dirty="0" smtClean="0">
              <a:solidFill>
                <a:srgbClr val="0000FF"/>
              </a:solidFill>
              <a:ea typeface="华文中宋" panose="02010600040101010101" pitchFamily="2" charset="-122"/>
            </a:endParaRPr>
          </a:p>
          <a:p>
            <a:pPr>
              <a:buNone/>
            </a:pPr>
            <a:r>
              <a:rPr lang="zh-CN" altLang="en-US" b="1" dirty="0" smtClean="0">
                <a:solidFill>
                  <a:srgbClr val="0000FF"/>
                </a:solidFill>
                <a:ea typeface="华文中宋" panose="02010600040101010101" pitchFamily="2" charset="-122"/>
              </a:rPr>
              <a:t>顾全大局、大公无私</a:t>
            </a:r>
            <a:endParaRPr lang="zh-CN" altLang="en-US" b="1" dirty="0" smtClean="0">
              <a:solidFill>
                <a:srgbClr val="0000FF"/>
              </a:solidFill>
              <a:ea typeface="华文中宋" panose="02010600040101010101" pitchFamily="2" charset="-122"/>
            </a:endParaRPr>
          </a:p>
          <a:p>
            <a:pPr>
              <a:buNone/>
            </a:pPr>
            <a:r>
              <a:rPr lang="zh-CN" altLang="en-US" b="1" dirty="0" smtClean="0">
                <a:solidFill>
                  <a:srgbClr val="0000FF"/>
                </a:solidFill>
                <a:ea typeface="华文中宋" panose="02010600040101010101" pitchFamily="2" charset="-122"/>
              </a:rPr>
              <a:t>宽容大度、一心为国</a:t>
            </a:r>
            <a:r>
              <a:rPr lang="zh-CN" altLang="en-US" dirty="0" smtClean="0">
                <a:solidFill>
                  <a:srgbClr val="3366CC"/>
                </a:solidFill>
              </a:rPr>
              <a:t> </a:t>
            </a:r>
            <a:endParaRPr lang="zh-CN" altLang="en-US" dirty="0" smtClean="0">
              <a:solidFill>
                <a:srgbClr val="3366CC"/>
              </a:solidFill>
            </a:endParaRPr>
          </a:p>
          <a:p>
            <a:endParaRPr lang="zh-CN" altLang="en-US" dirty="0"/>
          </a:p>
        </p:txBody>
      </p:sp>
      <p:pic>
        <p:nvPicPr>
          <p:cNvPr id="5" name="内容占位符 4" descr="2009415203791053806.jpg"/>
          <p:cNvPicPr>
            <a:picLocks noGrp="1" noChangeAspect="1"/>
          </p:cNvPicPr>
          <p:nvPr>
            <p:ph sz="half" idx="2"/>
          </p:nvPr>
        </p:nvPicPr>
        <p:blipFill>
          <a:blip r:embed="rId1" cstate="print"/>
          <a:stretch>
            <a:fillRect/>
          </a:stretch>
        </p:blipFill>
        <p:spPr>
          <a:xfrm>
            <a:off x="0" y="1412776"/>
            <a:ext cx="4355976" cy="54452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5400" b="1" dirty="0" smtClean="0">
                <a:solidFill>
                  <a:srgbClr val="002060"/>
                </a:solidFill>
              </a:rPr>
              <a:t>第二幕</a:t>
            </a:r>
            <a:endParaRPr lang="zh-CN" altLang="en-US" sz="5400" b="1" dirty="0">
              <a:solidFill>
                <a:srgbClr val="002060"/>
              </a:solidFill>
            </a:endParaRPr>
          </a:p>
        </p:txBody>
      </p:sp>
      <p:sp>
        <p:nvSpPr>
          <p:cNvPr id="3" name="TextBox 2"/>
          <p:cNvSpPr txBox="1"/>
          <p:nvPr/>
        </p:nvSpPr>
        <p:spPr>
          <a:xfrm>
            <a:off x="539552" y="2492896"/>
            <a:ext cx="8604448" cy="1569660"/>
          </a:xfrm>
          <a:prstGeom prst="rect">
            <a:avLst/>
          </a:prstGeom>
          <a:noFill/>
        </p:spPr>
        <p:txBody>
          <a:bodyPr wrap="square" rtlCol="0">
            <a:spAutoFit/>
          </a:bodyPr>
          <a:lstStyle/>
          <a:p>
            <a:r>
              <a:rPr lang="zh-CN" altLang="en-US" sz="3200" b="1" dirty="0" smtClean="0">
                <a:solidFill>
                  <a:srgbClr val="C00000"/>
                </a:solidFill>
              </a:rPr>
              <a:t>                        廉颇</a:t>
            </a:r>
            <a:r>
              <a:rPr lang="en-US" altLang="zh-CN" sz="3200" b="1" dirty="0" smtClean="0">
                <a:solidFill>
                  <a:srgbClr val="C00000"/>
                </a:solidFill>
              </a:rPr>
              <a:t>——</a:t>
            </a:r>
            <a:r>
              <a:rPr lang="zh-CN" altLang="en-US" sz="3200" b="1" dirty="0" smtClean="0">
                <a:solidFill>
                  <a:srgbClr val="C00000"/>
                </a:solidFill>
              </a:rPr>
              <a:t>负荆请罪     登门请罪</a:t>
            </a:r>
            <a:endParaRPr lang="en-US" altLang="zh-CN" sz="3200" b="1" dirty="0" smtClean="0">
              <a:solidFill>
                <a:srgbClr val="C00000"/>
              </a:solidFill>
            </a:endParaRPr>
          </a:p>
          <a:p>
            <a:r>
              <a:rPr lang="zh-CN" altLang="en-US" sz="3200" b="1" dirty="0" smtClean="0">
                <a:solidFill>
                  <a:srgbClr val="C00000"/>
                </a:solidFill>
              </a:rPr>
              <a:t>言归于好</a:t>
            </a:r>
            <a:endParaRPr lang="en-US" altLang="zh-CN" sz="3200" b="1" dirty="0" smtClean="0">
              <a:solidFill>
                <a:srgbClr val="C00000"/>
              </a:solidFill>
            </a:endParaRPr>
          </a:p>
          <a:p>
            <a:r>
              <a:rPr lang="zh-CN" altLang="en-US" sz="3200" b="1" dirty="0" smtClean="0">
                <a:solidFill>
                  <a:srgbClr val="C00000"/>
                </a:solidFill>
              </a:rPr>
              <a:t>                        蔺相如</a:t>
            </a:r>
            <a:r>
              <a:rPr lang="en-US" altLang="zh-CN" sz="3200" b="1" dirty="0" smtClean="0">
                <a:solidFill>
                  <a:srgbClr val="C00000"/>
                </a:solidFill>
              </a:rPr>
              <a:t>——</a:t>
            </a:r>
            <a:r>
              <a:rPr lang="zh-CN" altLang="en-US" sz="3200" b="1" dirty="0" smtClean="0">
                <a:solidFill>
                  <a:srgbClr val="C00000"/>
                </a:solidFill>
              </a:rPr>
              <a:t>宽容大度   以诚相待</a:t>
            </a:r>
            <a:endParaRPr lang="zh-CN" altLang="en-US" sz="3200" b="1" dirty="0">
              <a:solidFill>
                <a:srgbClr val="C00000"/>
              </a:solidFill>
            </a:endParaRPr>
          </a:p>
        </p:txBody>
      </p:sp>
      <p:sp>
        <p:nvSpPr>
          <p:cNvPr id="4" name="左大括号 3"/>
          <p:cNvSpPr/>
          <p:nvPr/>
        </p:nvSpPr>
        <p:spPr>
          <a:xfrm>
            <a:off x="2483768" y="2636912"/>
            <a:ext cx="288032" cy="14184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sz="half" idx="2"/>
          </p:nvPr>
        </p:nvSpPr>
        <p:spPr/>
        <p:txBody>
          <a:bodyPr>
            <a:normAutofit/>
          </a:bodyPr>
          <a:lstStyle/>
          <a:p>
            <a:r>
              <a:rPr lang="zh-CN" altLang="en-US" sz="3600" dirty="0" smtClean="0">
                <a:ea typeface="隶书" panose="02010509060101010101" pitchFamily="49" charset="-122"/>
              </a:rPr>
              <a:t>读完剧本的</a:t>
            </a:r>
            <a:r>
              <a:rPr lang="zh-CN" altLang="en-US" sz="3600" dirty="0" smtClean="0">
                <a:solidFill>
                  <a:srgbClr val="FF0000"/>
                </a:solidFill>
                <a:ea typeface="隶书" panose="02010509060101010101" pitchFamily="49" charset="-122"/>
              </a:rPr>
              <a:t>第二幕</a:t>
            </a:r>
            <a:r>
              <a:rPr lang="zh-CN" altLang="en-US" sz="3600" dirty="0" smtClean="0">
                <a:ea typeface="隶书" panose="02010509060101010101" pitchFamily="49" charset="-122"/>
              </a:rPr>
              <a:t>，廉颇和蔺相如又给你留下什么样的印象？</a:t>
            </a:r>
            <a:r>
              <a:rPr lang="zh-CN" altLang="en-US" sz="3600" dirty="0" smtClean="0"/>
              <a:t> </a:t>
            </a:r>
            <a:endParaRPr lang="zh-CN" altLang="en-US" sz="3600" dirty="0" smtClean="0"/>
          </a:p>
          <a:p>
            <a:endParaRPr lang="zh-CN" altLang="en-US" sz="3600" dirty="0"/>
          </a:p>
        </p:txBody>
      </p:sp>
      <p:pic>
        <p:nvPicPr>
          <p:cNvPr id="5" name="Picture 3"/>
          <p:cNvPicPr>
            <a:picLocks noGrp="1" noChangeAspect="1" noChangeArrowheads="1"/>
          </p:cNvPicPr>
          <p:nvPr>
            <p:ph sz="half" idx="1"/>
          </p:nvPr>
        </p:nvPicPr>
        <p:blipFill>
          <a:blip r:embed="rId1" cstate="print">
            <a:extLst>
              <a:ext uri="{28A0092B-C50C-407E-A947-70E740481C1C}">
                <a14:useLocalDpi xmlns:a14="http://schemas.microsoft.com/office/drawing/2010/main" val="0"/>
              </a:ext>
            </a:extLst>
          </a:blip>
          <a:srcRect/>
          <a:stretch>
            <a:fillRect/>
          </a:stretch>
        </p:blipFill>
        <p:spPr bwMode="auto">
          <a:xfrm>
            <a:off x="0" y="1412776"/>
            <a:ext cx="486003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68960"/>
            <a:ext cx="8229600" cy="1143000"/>
          </a:xfrm>
        </p:spPr>
        <p:txBody>
          <a:bodyPr>
            <a:normAutofit fontScale="90000"/>
          </a:bodyPr>
          <a:lstStyle/>
          <a:p>
            <a:br>
              <a:rPr lang="zh-CN" altLang="en-US" sz="3100" dirty="0" smtClean="0"/>
            </a:br>
            <a:br>
              <a:rPr lang="zh-CN" altLang="en-US" sz="3100" dirty="0" smtClean="0"/>
            </a:br>
            <a:br>
              <a:rPr lang="zh-CN" altLang="en-US" sz="3100" dirty="0" smtClean="0"/>
            </a:br>
            <a:endParaRPr lang="zh-CN" altLang="en-US" dirty="0"/>
          </a:p>
        </p:txBody>
      </p:sp>
      <p:sp>
        <p:nvSpPr>
          <p:cNvPr id="4" name="TextBox 3"/>
          <p:cNvSpPr txBox="1"/>
          <p:nvPr/>
        </p:nvSpPr>
        <p:spPr>
          <a:xfrm>
            <a:off x="827584" y="476672"/>
            <a:ext cx="7380312" cy="1569660"/>
          </a:xfrm>
          <a:prstGeom prst="rect">
            <a:avLst/>
          </a:prstGeom>
          <a:noFill/>
        </p:spPr>
        <p:txBody>
          <a:bodyPr wrap="square" rtlCol="0">
            <a:spAutoFit/>
          </a:bodyPr>
          <a:lstStyle/>
          <a:p>
            <a:r>
              <a:rPr lang="zh-CN" altLang="en-US" sz="3200" b="1" dirty="0" smtClean="0"/>
              <a:t>对于这样的两个著名的历史人物，我们可以用这样</a:t>
            </a:r>
            <a:r>
              <a:rPr lang="zh-CN" altLang="en-US" sz="3200" b="1" dirty="0" smtClean="0">
                <a:solidFill>
                  <a:srgbClr val="FF0000"/>
                </a:solidFill>
              </a:rPr>
              <a:t>一组成语</a:t>
            </a:r>
            <a:r>
              <a:rPr lang="zh-CN" altLang="en-US" sz="3200" b="1" dirty="0" smtClean="0"/>
              <a:t>来形容他们，一起读读：</a:t>
            </a:r>
            <a:endParaRPr lang="zh-CN" altLang="en-US" sz="3200" dirty="0"/>
          </a:p>
        </p:txBody>
      </p:sp>
      <p:sp>
        <p:nvSpPr>
          <p:cNvPr id="5" name="TextBox 4"/>
          <p:cNvSpPr txBox="1"/>
          <p:nvPr/>
        </p:nvSpPr>
        <p:spPr>
          <a:xfrm>
            <a:off x="1835696" y="1844824"/>
            <a:ext cx="5279009" cy="1661993"/>
          </a:xfrm>
          <a:prstGeom prst="rect">
            <a:avLst/>
          </a:prstGeom>
          <a:noFill/>
        </p:spPr>
        <p:txBody>
          <a:bodyPr wrap="none" rtlCol="0">
            <a:spAutoFit/>
          </a:bodyPr>
          <a:lstStyle/>
          <a:p>
            <a:r>
              <a:rPr lang="zh-CN" altLang="en-US" sz="4000" b="1" dirty="0" smtClean="0"/>
              <a:t>廉颇</a:t>
            </a:r>
            <a:r>
              <a:rPr lang="zh-CN" altLang="en-US" sz="4000" dirty="0" smtClean="0"/>
              <a:t>：</a:t>
            </a:r>
            <a:br>
              <a:rPr lang="en-US" altLang="zh-CN" sz="4000" dirty="0" smtClean="0"/>
            </a:br>
            <a:r>
              <a:rPr lang="zh-CN" altLang="en-US" sz="4400" b="1" dirty="0" smtClean="0">
                <a:solidFill>
                  <a:srgbClr val="FF0000"/>
                </a:solidFill>
                <a:latin typeface="隶书" panose="02010509060101010101" pitchFamily="49" charset="-122"/>
                <a:ea typeface="隶书" panose="02010509060101010101" pitchFamily="49" charset="-122"/>
              </a:rPr>
              <a:t>知错能改  爽直磊落</a:t>
            </a:r>
            <a:br>
              <a:rPr lang="zh-CN" altLang="en-US" dirty="0" smtClean="0"/>
            </a:br>
            <a:endParaRPr lang="zh-CN" altLang="en-US" dirty="0"/>
          </a:p>
        </p:txBody>
      </p:sp>
      <p:sp>
        <p:nvSpPr>
          <p:cNvPr id="6" name="TextBox 5"/>
          <p:cNvSpPr txBox="1"/>
          <p:nvPr/>
        </p:nvSpPr>
        <p:spPr>
          <a:xfrm>
            <a:off x="1619672" y="4077072"/>
            <a:ext cx="5705408" cy="2431435"/>
          </a:xfrm>
          <a:prstGeom prst="rect">
            <a:avLst/>
          </a:prstGeom>
          <a:noFill/>
        </p:spPr>
        <p:txBody>
          <a:bodyPr wrap="none" rtlCol="0">
            <a:spAutoFit/>
          </a:bodyPr>
          <a:lstStyle/>
          <a:p>
            <a:r>
              <a:rPr lang="zh-CN" altLang="en-US" sz="3600" b="1" dirty="0" smtClean="0"/>
              <a:t>蔺相如</a:t>
            </a:r>
            <a:r>
              <a:rPr lang="en-US" altLang="zh-CN" sz="3600" b="1" dirty="0" smtClean="0"/>
              <a:t>:</a:t>
            </a:r>
            <a:br>
              <a:rPr lang="en-US" altLang="zh-CN" sz="3600" dirty="0" smtClean="0"/>
            </a:br>
            <a:r>
              <a:rPr lang="zh-CN" altLang="en-US" sz="4000" dirty="0" smtClean="0">
                <a:solidFill>
                  <a:srgbClr val="FF0000"/>
                </a:solidFill>
              </a:rPr>
              <a:t> </a:t>
            </a:r>
            <a:r>
              <a:rPr lang="zh-CN" altLang="en-US" sz="4000" b="1" dirty="0" smtClean="0">
                <a:solidFill>
                  <a:srgbClr val="FF0000"/>
                </a:solidFill>
                <a:latin typeface="隶书" panose="02010509060101010101" pitchFamily="49" charset="-122"/>
                <a:ea typeface="隶书" panose="02010509060101010101" pitchFamily="49" charset="-122"/>
              </a:rPr>
              <a:t>深明大义   宽容大度 </a:t>
            </a:r>
            <a:endParaRPr lang="en-US" altLang="zh-CN" sz="4000" b="1" dirty="0" smtClean="0">
              <a:solidFill>
                <a:srgbClr val="FF0000"/>
              </a:solidFill>
              <a:latin typeface="隶书" panose="02010509060101010101" pitchFamily="49" charset="-122"/>
              <a:ea typeface="隶书" panose="02010509060101010101" pitchFamily="49" charset="-122"/>
            </a:endParaRPr>
          </a:p>
          <a:p>
            <a:r>
              <a:rPr lang="zh-CN" altLang="en-US" sz="4000" dirty="0" smtClean="0"/>
              <a:t> </a:t>
            </a:r>
            <a:r>
              <a:rPr lang="zh-CN" altLang="en-US" sz="4000" b="1" dirty="0" smtClean="0">
                <a:solidFill>
                  <a:srgbClr val="0000FF"/>
                </a:solidFill>
                <a:latin typeface="隶书" panose="02010509060101010101" pitchFamily="49" charset="-122"/>
                <a:ea typeface="隶书" panose="02010509060101010101" pitchFamily="49" charset="-122"/>
              </a:rPr>
              <a:t>顾全大局  一心为国。</a:t>
            </a:r>
            <a:r>
              <a:rPr lang="zh-CN" altLang="en-US" sz="4000" b="1" dirty="0" smtClean="0">
                <a:latin typeface="隶书" panose="02010509060101010101" pitchFamily="49" charset="-122"/>
                <a:ea typeface="隶书" panose="02010509060101010101" pitchFamily="49" charset="-122"/>
              </a:rPr>
              <a:t> </a:t>
            </a:r>
            <a:br>
              <a:rPr lang="zh-CN" altLang="en-US" sz="4000" b="1" dirty="0" smtClean="0">
                <a:latin typeface="隶书" panose="02010509060101010101" pitchFamily="49" charset="-122"/>
                <a:ea typeface="隶书" panose="02010509060101010101" pitchFamily="49" charset="-122"/>
              </a:rPr>
            </a:b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TextBox 2"/>
          <p:cNvSpPr txBox="1"/>
          <p:nvPr/>
        </p:nvSpPr>
        <p:spPr>
          <a:xfrm>
            <a:off x="539552" y="1268760"/>
            <a:ext cx="7632848" cy="3539430"/>
          </a:xfrm>
          <a:prstGeom prst="rect">
            <a:avLst/>
          </a:prstGeom>
          <a:noFill/>
        </p:spPr>
        <p:txBody>
          <a:bodyPr wrap="square" rtlCol="0">
            <a:spAutoFit/>
          </a:bodyPr>
          <a:lstStyle/>
          <a:p>
            <a:r>
              <a:rPr lang="en-US" altLang="zh-CN" sz="3200" b="1" dirty="0" smtClean="0"/>
              <a:t>1</a:t>
            </a:r>
            <a:r>
              <a:rPr lang="zh-CN" altLang="en-US" sz="3200" b="1" dirty="0" smtClean="0"/>
              <a:t>、廉颇知错了，却为何一定要“负荆”前往呢</a:t>
            </a:r>
            <a:r>
              <a:rPr lang="en-US" altLang="zh-CN" sz="3200" b="1" dirty="0" smtClean="0"/>
              <a:t>?</a:t>
            </a:r>
            <a:r>
              <a:rPr lang="zh-CN" altLang="en-US" sz="3200" b="1" dirty="0" smtClean="0"/>
              <a:t>这说明他对待犯错是什么态度？</a:t>
            </a:r>
            <a:endParaRPr lang="en-US" altLang="zh-CN" sz="3200" b="1" dirty="0" smtClean="0"/>
          </a:p>
          <a:p>
            <a:endParaRPr lang="en-US" altLang="zh-CN" sz="3200" b="1" dirty="0" smtClean="0"/>
          </a:p>
          <a:p>
            <a:endParaRPr lang="en-US" altLang="zh-CN" sz="3200" b="1" dirty="0" smtClean="0"/>
          </a:p>
          <a:p>
            <a:r>
              <a:rPr lang="zh-CN" altLang="en-US" sz="3200" b="1" dirty="0" smtClean="0"/>
              <a:t> </a:t>
            </a:r>
            <a:r>
              <a:rPr lang="en-US" altLang="zh-CN" sz="3200" b="1" dirty="0" smtClean="0"/>
              <a:t>2</a:t>
            </a:r>
            <a:r>
              <a:rPr lang="zh-CN" altLang="en-US" sz="3200" b="1" dirty="0" smtClean="0"/>
              <a:t>、蔺相如作为赵国上卿，官位在廉颇之上，却能忍受廉颇对他的不尊重，如果是你，能这样做吗？</a:t>
            </a:r>
            <a:endParaRPr lang="zh-CN" altLang="en-US" sz="3200" b="1" i="1" dirty="0">
              <a:solidFill>
                <a:srgbClr val="FF0000"/>
              </a:solidFill>
            </a:endParaRPr>
          </a:p>
        </p:txBody>
      </p:sp>
      <p:sp>
        <p:nvSpPr>
          <p:cNvPr id="4" name="TextBox 3"/>
          <p:cNvSpPr txBox="1"/>
          <p:nvPr/>
        </p:nvSpPr>
        <p:spPr>
          <a:xfrm>
            <a:off x="1403648" y="4941168"/>
            <a:ext cx="4846198" cy="584775"/>
          </a:xfrm>
          <a:prstGeom prst="rect">
            <a:avLst/>
          </a:prstGeom>
          <a:noFill/>
        </p:spPr>
        <p:txBody>
          <a:bodyPr wrap="none" rtlCol="0">
            <a:spAutoFit/>
          </a:bodyPr>
          <a:lstStyle/>
          <a:p>
            <a:r>
              <a:rPr lang="zh-CN" altLang="en-US" sz="3200" b="1" dirty="0" smtClean="0">
                <a:solidFill>
                  <a:srgbClr val="FF0000"/>
                </a:solidFill>
              </a:rPr>
              <a:t>（深明大义      宽容大度）</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犯错能及时改正的词语</a:t>
            </a:r>
            <a:endParaRPr lang="zh-CN" altLang="en-US" dirty="0"/>
          </a:p>
        </p:txBody>
      </p:sp>
      <p:sp>
        <p:nvSpPr>
          <p:cNvPr id="3" name="TextBox 2"/>
          <p:cNvSpPr txBox="1"/>
          <p:nvPr/>
        </p:nvSpPr>
        <p:spPr>
          <a:xfrm>
            <a:off x="719899" y="2276872"/>
            <a:ext cx="8424101" cy="1077218"/>
          </a:xfrm>
          <a:prstGeom prst="rect">
            <a:avLst/>
          </a:prstGeom>
          <a:noFill/>
        </p:spPr>
        <p:txBody>
          <a:bodyPr wrap="none" rtlCol="0">
            <a:spAutoFit/>
          </a:bodyPr>
          <a:lstStyle/>
          <a:p>
            <a:r>
              <a:rPr lang="zh-CN" altLang="en-US" sz="3200" b="1" dirty="0" smtClean="0">
                <a:solidFill>
                  <a:srgbClr val="C00000"/>
                </a:solidFill>
              </a:rPr>
              <a:t>知错就改      悬崖勒马     痛改前非     洗心革面  </a:t>
            </a:r>
            <a:endParaRPr lang="en-US" altLang="zh-CN" sz="3200" b="1" dirty="0" smtClean="0">
              <a:solidFill>
                <a:srgbClr val="C00000"/>
              </a:solidFill>
            </a:endParaRPr>
          </a:p>
          <a:p>
            <a:r>
              <a:rPr lang="zh-CN" altLang="en-US" sz="3200" b="1" dirty="0" smtClean="0">
                <a:solidFill>
                  <a:srgbClr val="C00000"/>
                </a:solidFill>
              </a:rPr>
              <a:t>悔过自新      改过自新</a:t>
            </a:r>
            <a:endParaRPr lang="zh-CN" alt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TextBox 2"/>
          <p:cNvSpPr txBox="1"/>
          <p:nvPr/>
        </p:nvSpPr>
        <p:spPr>
          <a:xfrm>
            <a:off x="611560" y="1772816"/>
            <a:ext cx="7020272" cy="2308324"/>
          </a:xfrm>
          <a:prstGeom prst="rect">
            <a:avLst/>
          </a:prstGeom>
          <a:noFill/>
        </p:spPr>
        <p:txBody>
          <a:bodyPr wrap="square" rtlCol="0">
            <a:spAutoFit/>
          </a:bodyPr>
          <a:lstStyle/>
          <a:p>
            <a:r>
              <a:rPr lang="en-US" altLang="zh-CN" sz="2400" b="1" dirty="0" smtClean="0">
                <a:solidFill>
                  <a:srgbClr val="002060"/>
                </a:solidFill>
              </a:rPr>
              <a:t>1</a:t>
            </a:r>
            <a:r>
              <a:rPr lang="zh-CN" altLang="en-US" sz="2400" b="1" dirty="0" smtClean="0">
                <a:solidFill>
                  <a:srgbClr val="002060"/>
                </a:solidFill>
              </a:rPr>
              <a:t>、联系自身经历，理解古语“闻过则喜，知过必改”的深刻内涵。          </a:t>
            </a:r>
            <a:endParaRPr lang="en-US" altLang="zh-CN" sz="2400" b="1" dirty="0" smtClean="0">
              <a:solidFill>
                <a:srgbClr val="002060"/>
              </a:solidFill>
            </a:endParaRPr>
          </a:p>
          <a:p>
            <a:endParaRPr lang="en-US" altLang="zh-CN" sz="2400" b="1" dirty="0" smtClean="0">
              <a:solidFill>
                <a:srgbClr val="002060"/>
              </a:solidFill>
            </a:endParaRPr>
          </a:p>
          <a:p>
            <a:r>
              <a:rPr lang="zh-CN" altLang="en-US" sz="2400" b="1" dirty="0" smtClean="0">
                <a:solidFill>
                  <a:srgbClr val="002060"/>
                </a:solidFill>
              </a:rPr>
              <a:t> </a:t>
            </a:r>
            <a:r>
              <a:rPr lang="en-US" altLang="zh-CN" sz="2400" b="1" dirty="0" smtClean="0">
                <a:solidFill>
                  <a:srgbClr val="002060"/>
                </a:solidFill>
              </a:rPr>
              <a:t>2</a:t>
            </a:r>
            <a:r>
              <a:rPr lang="zh-CN" altLang="en-US" sz="2400" b="1" dirty="0" smtClean="0">
                <a:solidFill>
                  <a:srgbClr val="002060"/>
                </a:solidFill>
              </a:rPr>
              <a:t>、在我们成长过程中，难免会犯错，你会正确对待自己的过错与不足吗？</a:t>
            </a:r>
            <a:endParaRPr lang="en-US" altLang="zh-CN" sz="2400" b="1" dirty="0" smtClean="0">
              <a:solidFill>
                <a:srgbClr val="002060"/>
              </a:solidFill>
            </a:endParaRPr>
          </a:p>
          <a:p>
            <a:r>
              <a:rPr lang="zh-CN" altLang="en-US" sz="2400" b="1" dirty="0" smtClean="0">
                <a:solidFill>
                  <a:srgbClr val="002060"/>
                </a:solidFill>
              </a:rPr>
              <a:t>（联系曾子说的“吾日三省吾身”）</a:t>
            </a:r>
            <a:endParaRPr lang="zh-CN" altLang="en-US" sz="2400" b="1" dirty="0"/>
          </a:p>
        </p:txBody>
      </p:sp>
      <p:sp>
        <p:nvSpPr>
          <p:cNvPr id="4" name="TextBox 3"/>
          <p:cNvSpPr txBox="1"/>
          <p:nvPr/>
        </p:nvSpPr>
        <p:spPr>
          <a:xfrm>
            <a:off x="134119" y="5013176"/>
            <a:ext cx="6894837" cy="400110"/>
          </a:xfrm>
          <a:prstGeom prst="rect">
            <a:avLst/>
          </a:prstGeom>
          <a:noFill/>
        </p:spPr>
        <p:txBody>
          <a:bodyPr wrap="none" rtlCol="0">
            <a:spAutoFit/>
          </a:bodyPr>
          <a:lstStyle/>
          <a:p>
            <a:pPr algn="ctr">
              <a:defRPr/>
            </a:pPr>
            <a:r>
              <a:rPr lang="zh-CN" altLang="en-US" sz="2000" b="1" cap="all" dirty="0" smtClean="0">
                <a:ln w="0"/>
                <a:solidFill>
                  <a:srgbClr val="C00000"/>
                </a:solidFill>
                <a:effectLst>
                  <a:reflection blurRad="12700" stA="50000" endPos="50000" dist="5000" dir="5400000" sy="-100000" rotWithShape="0"/>
                </a:effectLst>
                <a:latin typeface="方正姚体" panose="02010601030101010101" pitchFamily="2" charset="-122"/>
                <a:ea typeface="方正姚体" panose="02010601030101010101" pitchFamily="2" charset="-122"/>
              </a:rPr>
              <a:t>说出表示“知错就改”的名言警句。你能一气呵成多少句？</a:t>
            </a:r>
            <a:endParaRPr lang="zh-CN" altLang="en-US" sz="2000" b="1" cap="all" dirty="0">
              <a:ln w="0"/>
              <a:solidFill>
                <a:srgbClr val="C00000"/>
              </a:solidFill>
              <a:effectLst>
                <a:reflection blurRad="12700" stA="50000" endPos="50000" dist="5000" dir="5400000" sy="-100000" rotWithShape="0"/>
              </a:effectLst>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隶书" panose="02010800040101010101" pitchFamily="2" charset="-122"/>
                <a:ea typeface="华文隶书" panose="02010800040101010101" pitchFamily="2" charset="-122"/>
              </a:rPr>
              <a:t>了解课文题材</a:t>
            </a:r>
            <a:endParaRPr lang="zh-CN" altLang="en-US" b="1" dirty="0">
              <a:latin typeface="华文隶书" panose="02010800040101010101" pitchFamily="2" charset="-122"/>
              <a:ea typeface="华文隶书" panose="02010800040101010101" pitchFamily="2" charset="-122"/>
            </a:endParaRPr>
          </a:p>
        </p:txBody>
      </p:sp>
      <p:sp>
        <p:nvSpPr>
          <p:cNvPr id="3" name="TextBox 2"/>
          <p:cNvSpPr txBox="1"/>
          <p:nvPr/>
        </p:nvSpPr>
        <p:spPr>
          <a:xfrm>
            <a:off x="0" y="1628800"/>
            <a:ext cx="9144000" cy="1815882"/>
          </a:xfrm>
          <a:prstGeom prst="rect">
            <a:avLst/>
          </a:prstGeom>
          <a:noFill/>
        </p:spPr>
        <p:txBody>
          <a:bodyPr wrap="square" rtlCol="0">
            <a:spAutoFit/>
          </a:bodyPr>
          <a:lstStyle/>
          <a:p>
            <a:r>
              <a:rPr lang="zh-CN" altLang="en-US" sz="2800" b="1" dirty="0" smtClean="0">
                <a:solidFill>
                  <a:srgbClr val="C00000"/>
                </a:solidFill>
              </a:rPr>
              <a:t>           这是个历史小话剧。剧本开头都写明故事发生的时间、地点和剧中的人物及各自的身份。方括号里主要交代舞台的布景和人物活动情况。剧本的主体是人物对话，也叫台词。括号内交代说话时的表情、动作。</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TextBox 2"/>
          <p:cNvSpPr txBox="1"/>
          <p:nvPr/>
        </p:nvSpPr>
        <p:spPr>
          <a:xfrm>
            <a:off x="1" y="1268760"/>
            <a:ext cx="8748464" cy="5016758"/>
          </a:xfrm>
          <a:prstGeom prst="rect">
            <a:avLst/>
          </a:prstGeom>
          <a:noFill/>
        </p:spPr>
        <p:txBody>
          <a:bodyPr wrap="square" rtlCol="0">
            <a:spAutoFit/>
          </a:bodyPr>
          <a:lstStyle/>
          <a:p>
            <a:r>
              <a:rPr lang="zh-CN" altLang="en-US" sz="3200" b="1" dirty="0" smtClean="0">
                <a:solidFill>
                  <a:srgbClr val="003300"/>
                </a:solidFill>
              </a:rPr>
              <a:t>达尔文：</a:t>
            </a:r>
            <a:r>
              <a:rPr lang="zh-CN" altLang="en-US" sz="3200" b="1" dirty="0" smtClean="0">
                <a:solidFill>
                  <a:srgbClr val="C00000"/>
                </a:solidFill>
              </a:rPr>
              <a:t>“任何改正，都是进步。”</a:t>
            </a:r>
            <a:endParaRPr lang="en-US" altLang="zh-CN" sz="3200" b="1" dirty="0" smtClean="0">
              <a:solidFill>
                <a:srgbClr val="C00000"/>
              </a:solidFill>
            </a:endParaRPr>
          </a:p>
          <a:p>
            <a:r>
              <a:rPr lang="zh-CN" altLang="en-US" sz="3200" b="1" dirty="0" smtClean="0">
                <a:solidFill>
                  <a:srgbClr val="003300"/>
                </a:solidFill>
              </a:rPr>
              <a:t>莎士比亚：</a:t>
            </a:r>
            <a:r>
              <a:rPr lang="zh-CN" altLang="en-US" sz="3200" b="1" dirty="0" smtClean="0">
                <a:solidFill>
                  <a:srgbClr val="FF0000"/>
                </a:solidFill>
              </a:rPr>
              <a:t>“知错就改</a:t>
            </a:r>
            <a:r>
              <a:rPr lang="en-US" altLang="zh-CN" sz="3200" b="1" dirty="0" smtClean="0">
                <a:solidFill>
                  <a:srgbClr val="FF0000"/>
                </a:solidFill>
              </a:rPr>
              <a:t>,</a:t>
            </a:r>
            <a:r>
              <a:rPr lang="zh-CN" altLang="en-US" sz="3200" b="1" dirty="0" smtClean="0">
                <a:solidFill>
                  <a:srgbClr val="FF0000"/>
                </a:solidFill>
              </a:rPr>
              <a:t>永远是不嫌迟的。”</a:t>
            </a:r>
            <a:endParaRPr lang="en-US" altLang="zh-CN" sz="3200" b="1" dirty="0" smtClean="0">
              <a:solidFill>
                <a:srgbClr val="FF0000"/>
              </a:solidFill>
            </a:endParaRPr>
          </a:p>
          <a:p>
            <a:r>
              <a:rPr lang="zh-CN" altLang="en-US" sz="3200" b="1" dirty="0" smtClean="0">
                <a:solidFill>
                  <a:srgbClr val="003300"/>
                </a:solidFill>
              </a:rPr>
              <a:t>西塞罗：</a:t>
            </a:r>
            <a:r>
              <a:rPr lang="zh-CN" altLang="en-US" sz="3200" b="1" dirty="0" smtClean="0">
                <a:solidFill>
                  <a:srgbClr val="C00000"/>
                </a:solidFill>
              </a:rPr>
              <a:t>“每个人都会犯错，但是，只有愚人才会执过不改。”</a:t>
            </a:r>
            <a:endParaRPr lang="en-US" altLang="zh-CN" sz="3200" b="1" dirty="0" smtClean="0">
              <a:solidFill>
                <a:srgbClr val="C00000"/>
              </a:solidFill>
            </a:endParaRPr>
          </a:p>
          <a:p>
            <a:r>
              <a:rPr lang="zh-CN" altLang="en-US" sz="3200" b="1" dirty="0" smtClean="0">
                <a:solidFill>
                  <a:srgbClr val="C00000"/>
                </a:solidFill>
              </a:rPr>
              <a:t>知错能改，善莫大焉。</a:t>
            </a:r>
            <a:endParaRPr lang="en-US" altLang="zh-CN" sz="3200" b="1" dirty="0" smtClean="0">
              <a:solidFill>
                <a:srgbClr val="C00000"/>
              </a:solidFill>
            </a:endParaRPr>
          </a:p>
          <a:p>
            <a:r>
              <a:rPr lang="zh-CN" altLang="en-US" sz="3200" b="1" dirty="0" smtClean="0">
                <a:solidFill>
                  <a:srgbClr val="C00000"/>
                </a:solidFill>
              </a:rPr>
              <a:t> 亡羊补牢，未为晚也。 </a:t>
            </a:r>
            <a:endParaRPr lang="en-US" altLang="zh-CN" sz="3200" b="1" dirty="0" smtClean="0">
              <a:solidFill>
                <a:srgbClr val="C00000"/>
              </a:solidFill>
            </a:endParaRPr>
          </a:p>
          <a:p>
            <a:r>
              <a:rPr lang="zh-CN" altLang="en-US" sz="3200" b="1" dirty="0" smtClean="0">
                <a:solidFill>
                  <a:srgbClr val="C00000"/>
                </a:solidFill>
              </a:rPr>
              <a:t>一个人不能被同一块石头绊倒两次。</a:t>
            </a:r>
            <a:endParaRPr lang="en-US" altLang="zh-CN" sz="3200" b="1" dirty="0" smtClean="0">
              <a:solidFill>
                <a:srgbClr val="C00000"/>
              </a:solidFill>
            </a:endParaRPr>
          </a:p>
          <a:p>
            <a:r>
              <a:rPr lang="zh-CN" altLang="en-US" sz="3200" b="1" dirty="0" smtClean="0">
                <a:solidFill>
                  <a:srgbClr val="C00000"/>
                </a:solidFill>
              </a:rPr>
              <a:t> 聪明人知错就改，糊涂人有错就瞒。 </a:t>
            </a:r>
            <a:endParaRPr lang="en-US" altLang="zh-CN" sz="3200" b="1" dirty="0" smtClean="0">
              <a:solidFill>
                <a:srgbClr val="C00000"/>
              </a:solidFill>
            </a:endParaRPr>
          </a:p>
          <a:p>
            <a:r>
              <a:rPr lang="zh-CN" altLang="en-US" sz="3200" b="1" dirty="0" smtClean="0">
                <a:solidFill>
                  <a:srgbClr val="C00000"/>
                </a:solidFill>
              </a:rPr>
              <a:t>人无完人，每个人都会犯错，只要改正，一切都是好的。</a:t>
            </a:r>
            <a:endParaRPr lang="zh-CN" altLang="en-US" sz="32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TextBox 2"/>
          <p:cNvSpPr txBox="1"/>
          <p:nvPr/>
        </p:nvSpPr>
        <p:spPr>
          <a:xfrm>
            <a:off x="0" y="1484784"/>
            <a:ext cx="9144000" cy="4524315"/>
          </a:xfrm>
          <a:prstGeom prst="rect">
            <a:avLst/>
          </a:prstGeom>
          <a:noFill/>
        </p:spPr>
        <p:txBody>
          <a:bodyPr wrap="square" rtlCol="0">
            <a:spAutoFit/>
          </a:bodyPr>
          <a:lstStyle/>
          <a:p>
            <a:pPr>
              <a:defRPr/>
            </a:pPr>
            <a:r>
              <a:rPr lang="zh-CN" altLang="en-US" sz="2800" b="1" dirty="0" smtClean="0">
                <a:solidFill>
                  <a:srgbClr val="C00000"/>
                </a:solidFill>
                <a:latin typeface="+mn-ea"/>
              </a:rPr>
              <a:t>品文悟情，提升思想境界。  </a:t>
            </a:r>
            <a:endParaRPr lang="en-US" altLang="zh-CN" sz="2800" b="1" dirty="0" smtClean="0">
              <a:solidFill>
                <a:srgbClr val="C00000"/>
              </a:solidFill>
              <a:latin typeface="+mn-ea"/>
            </a:endParaRPr>
          </a:p>
          <a:p>
            <a:pPr>
              <a:defRPr/>
            </a:pPr>
            <a:endParaRPr lang="en-US" altLang="zh-CN" sz="2800" b="1" dirty="0" smtClean="0">
              <a:solidFill>
                <a:srgbClr val="C00000"/>
              </a:solidFill>
              <a:latin typeface="+mn-ea"/>
            </a:endParaRPr>
          </a:p>
          <a:p>
            <a:pPr>
              <a:defRPr/>
            </a:pPr>
            <a:r>
              <a:rPr lang="en-US" altLang="zh-CN" sz="2800" b="1" dirty="0" smtClean="0">
                <a:solidFill>
                  <a:srgbClr val="003300"/>
                </a:solidFill>
                <a:latin typeface="+mn-ea"/>
              </a:rPr>
              <a:t>1</a:t>
            </a:r>
            <a:r>
              <a:rPr lang="zh-CN" altLang="en-US" sz="2800" b="1" dirty="0" smtClean="0">
                <a:solidFill>
                  <a:srgbClr val="003300"/>
                </a:solidFill>
                <a:latin typeface="+mn-ea"/>
              </a:rPr>
              <a:t>、逐步深入文本后，你认为本文中谁会被评为“最可爱的人”，说出理由。</a:t>
            </a:r>
            <a:endParaRPr lang="en-US" altLang="zh-CN" sz="2800" b="1" dirty="0" smtClean="0">
              <a:solidFill>
                <a:srgbClr val="003300"/>
              </a:solidFill>
              <a:latin typeface="+mn-ea"/>
            </a:endParaRPr>
          </a:p>
          <a:p>
            <a:pPr>
              <a:defRPr/>
            </a:pPr>
            <a:endParaRPr lang="en-US" altLang="zh-CN" sz="2800" b="1" dirty="0" smtClean="0">
              <a:solidFill>
                <a:srgbClr val="003300"/>
              </a:solidFill>
              <a:latin typeface="+mn-ea"/>
            </a:endParaRPr>
          </a:p>
          <a:p>
            <a:pPr>
              <a:defRPr/>
            </a:pPr>
            <a:r>
              <a:rPr lang="en-US" altLang="zh-CN" sz="2800" b="1" dirty="0" smtClean="0">
                <a:solidFill>
                  <a:srgbClr val="003300"/>
                </a:solidFill>
                <a:latin typeface="+mn-ea"/>
              </a:rPr>
              <a:t>2</a:t>
            </a:r>
            <a:r>
              <a:rPr lang="zh-CN" altLang="en-US" sz="2800" b="1" dirty="0" smtClean="0">
                <a:solidFill>
                  <a:srgbClr val="003300"/>
                </a:solidFill>
                <a:latin typeface="+mn-ea"/>
              </a:rPr>
              <a:t>、 你认为做人最重要的原则是什么？</a:t>
            </a:r>
            <a:endParaRPr lang="en-US" altLang="zh-CN" sz="2800" b="1" dirty="0" smtClean="0">
              <a:solidFill>
                <a:srgbClr val="003300"/>
              </a:solidFill>
              <a:latin typeface="+mn-ea"/>
            </a:endParaRPr>
          </a:p>
          <a:p>
            <a:pPr>
              <a:defRPr/>
            </a:pPr>
            <a:endParaRPr lang="en-US" altLang="zh-CN" sz="2800" b="1" dirty="0" smtClean="0">
              <a:solidFill>
                <a:srgbClr val="003300"/>
              </a:solidFill>
              <a:latin typeface="+mn-ea"/>
            </a:endParaRPr>
          </a:p>
          <a:p>
            <a:pPr>
              <a:defRPr/>
            </a:pPr>
            <a:r>
              <a:rPr lang="en-US" altLang="zh-CN" sz="2800" b="1" dirty="0" smtClean="0">
                <a:solidFill>
                  <a:srgbClr val="003300"/>
                </a:solidFill>
                <a:latin typeface="+mn-ea"/>
              </a:rPr>
              <a:t>3</a:t>
            </a:r>
            <a:r>
              <a:rPr lang="zh-CN" altLang="en-US" sz="2800" b="1" dirty="0" smtClean="0">
                <a:solidFill>
                  <a:srgbClr val="003300"/>
                </a:solidFill>
                <a:latin typeface="+mn-ea"/>
              </a:rPr>
              <a:t>、对于那些曾经故意或无意伤害过你的人，你还耿耿于怀吗？如果你的言行冒犯了别人，你能正确处理吗？</a:t>
            </a:r>
            <a:endParaRPr lang="zh-CN" altLang="en-US" sz="2800" b="1" dirty="0" smtClean="0">
              <a:solidFill>
                <a:srgbClr val="003300"/>
              </a:solidFill>
              <a:latin typeface="+mn-ea"/>
            </a:endParaRPr>
          </a:p>
          <a:p>
            <a:pPr>
              <a:defRPr/>
            </a:pPr>
            <a:endParaRPr lang="zh-CN" altLang="en-US" b="1" dirty="0" smtClean="0">
              <a:solidFill>
                <a:srgbClr val="C00000"/>
              </a:solidFill>
              <a:latin typeface="+mn-ea"/>
            </a:endParaRPr>
          </a:p>
          <a:p>
            <a:pPr>
              <a:defRPr/>
            </a:pPr>
            <a:r>
              <a:rPr lang="zh-CN" altLang="en-US" b="1" dirty="0" smtClean="0">
                <a:solidFill>
                  <a:srgbClr val="C00000"/>
                </a:solidFill>
                <a:latin typeface="+mn-ea"/>
              </a:rPr>
              <a:t> </a:t>
            </a:r>
            <a:endParaRPr lang="zh-CN" altLang="en-US" b="1" dirty="0">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i="1" cap="all" dirty="0" smtClean="0">
                <a:ln w="0"/>
                <a:solidFill>
                  <a:srgbClr val="FF0066"/>
                </a:solidFill>
                <a:effectLst>
                  <a:reflection blurRad="12700" stA="50000" endPos="50000" dist="5000" dir="5400000" sy="-100000" rotWithShape="0"/>
                </a:effectLst>
                <a:latin typeface="华文新魏" panose="02010800040101010101" pitchFamily="2" charset="-122"/>
                <a:ea typeface="华文新魏" panose="02010800040101010101" pitchFamily="2" charset="-122"/>
              </a:rPr>
              <a:t>才华展示秀：</a:t>
            </a:r>
            <a:br>
              <a:rPr lang="zh-CN" altLang="en-US" sz="3200" b="1" i="1" cap="all" dirty="0" smtClean="0">
                <a:ln w="0"/>
                <a:solidFill>
                  <a:srgbClr val="FF0066"/>
                </a:solidFill>
                <a:effectLst>
                  <a:reflection blurRad="12700" stA="50000" endPos="50000" dist="5000" dir="5400000" sy="-100000" rotWithShape="0"/>
                </a:effectLst>
                <a:latin typeface="华文新魏" panose="02010800040101010101" pitchFamily="2" charset="-122"/>
                <a:ea typeface="华文新魏" panose="02010800040101010101" pitchFamily="2" charset="-122"/>
              </a:rPr>
            </a:br>
            <a:endParaRPr lang="zh-CN" altLang="en-US" dirty="0"/>
          </a:p>
        </p:txBody>
      </p:sp>
      <p:sp>
        <p:nvSpPr>
          <p:cNvPr id="3" name="文本占位符 2"/>
          <p:cNvSpPr>
            <a:spLocks noGrp="1"/>
          </p:cNvSpPr>
          <p:nvPr>
            <p:ph type="body" idx="1"/>
          </p:nvPr>
        </p:nvSpPr>
        <p:spPr/>
        <p:txBody>
          <a:bodyPr/>
          <a:lstStyle/>
          <a:p>
            <a:endParaRPr lang="zh-CN" altLang="en-US"/>
          </a:p>
        </p:txBody>
      </p:sp>
      <p:sp>
        <p:nvSpPr>
          <p:cNvPr id="4" name="内容占位符 3"/>
          <p:cNvSpPr>
            <a:spLocks noGrp="1"/>
          </p:cNvSpPr>
          <p:nvPr>
            <p:ph sz="half" idx="2"/>
          </p:nvPr>
        </p:nvSpPr>
        <p:spPr>
          <a:xfrm>
            <a:off x="611560" y="1628800"/>
            <a:ext cx="7139136" cy="3951288"/>
          </a:xfrm>
        </p:spPr>
        <p:txBody>
          <a:bodyPr/>
          <a:lstStyle/>
          <a:p>
            <a:r>
              <a:rPr lang="zh-CN" altLang="en-US" sz="4000" b="1" dirty="0" smtClean="0">
                <a:solidFill>
                  <a:srgbClr val="FF0000"/>
                </a:solidFill>
              </a:rPr>
              <a:t>课文精彩对话表演</a:t>
            </a:r>
            <a:endParaRPr lang="en-US" altLang="zh-CN" sz="4000" b="1" dirty="0" smtClean="0">
              <a:solidFill>
                <a:srgbClr val="FF0000"/>
              </a:solidFill>
            </a:endParaRPr>
          </a:p>
          <a:p>
            <a:r>
              <a:rPr lang="zh-CN" altLang="en-US" sz="4000" b="1" dirty="0" smtClean="0">
                <a:solidFill>
                  <a:srgbClr val="FF0000"/>
                </a:solidFill>
              </a:rPr>
              <a:t>（韩勃与蔺相如 ，廉颇与蔺相如） 。</a:t>
            </a:r>
            <a:endParaRPr lang="en-US" altLang="zh-CN" sz="4000" b="1" dirty="0" smtClean="0">
              <a:solidFill>
                <a:srgbClr val="FF0000"/>
              </a:solidFill>
            </a:endParaRPr>
          </a:p>
          <a:p>
            <a:endParaRPr lang="zh-CN" altLang="en-US" dirty="0"/>
          </a:p>
        </p:txBody>
      </p:sp>
      <p:sp>
        <p:nvSpPr>
          <p:cNvPr id="5" name="文本占位符 4"/>
          <p:cNvSpPr>
            <a:spLocks noGrp="1"/>
          </p:cNvSpPr>
          <p:nvPr>
            <p:ph type="body" sz="quarter" idx="3"/>
          </p:nvPr>
        </p:nvSpPr>
        <p:spPr/>
        <p:txBody>
          <a:bodyPr/>
          <a:lstStyle/>
          <a:p>
            <a:endParaRPr lang="zh-CN" altLang="en-US"/>
          </a:p>
        </p:txBody>
      </p:sp>
      <p:sp>
        <p:nvSpPr>
          <p:cNvPr id="6" name="内容占位符 5"/>
          <p:cNvSpPr>
            <a:spLocks noGrp="1"/>
          </p:cNvSpPr>
          <p:nvPr>
            <p:ph sz="quarter" idx="4"/>
          </p:nvPr>
        </p:nvSpPr>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1\ADMINI~1\LOCALS~1\Temp\OD[Y}@[OV@PIAY978H{A_LH.jpg"/>
          <p:cNvPicPr>
            <a:picLocks noGrp="1" noChangeAspect="1" noChangeArrowheads="1"/>
          </p:cNvPicPr>
          <p:nvPr>
            <p:ph sz="half" idx="1"/>
          </p:nvPr>
        </p:nvPicPr>
        <p:blipFill>
          <a:blip r:embed="rId1" cstate="print">
            <a:extLst>
              <a:ext uri="{28A0092B-C50C-407E-A947-70E740481C1C}">
                <a14:useLocalDpi xmlns:a14="http://schemas.microsoft.com/office/drawing/2010/main" val="0"/>
              </a:ext>
            </a:extLst>
          </a:blip>
          <a:srcRect/>
          <a:stretch>
            <a:fillRect/>
          </a:stretch>
        </p:blipFill>
        <p:spPr bwMode="auto">
          <a:xfrm>
            <a:off x="0" y="1484784"/>
            <a:ext cx="5076056"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95536" y="980728"/>
            <a:ext cx="8229600" cy="1143000"/>
          </a:xfrm>
        </p:spPr>
        <p:txBody>
          <a:bodyPr>
            <a:normAutofit fontScale="90000"/>
          </a:bodyPr>
          <a:lstStyle/>
          <a:p>
            <a:r>
              <a:rPr lang="zh-CN" altLang="en-US" sz="4000" dirty="0" smtClean="0"/>
              <a:t> 话剧表演：</a:t>
            </a:r>
            <a:r>
              <a:rPr lang="zh-CN" altLang="en-US" sz="4000" b="1" dirty="0" smtClean="0">
                <a:solidFill>
                  <a:srgbClr val="C00000"/>
                </a:solidFill>
              </a:rPr>
              <a:t>将相和</a:t>
            </a:r>
            <a:br>
              <a:rPr lang="en-US" altLang="zh-CN" sz="4000" b="1" dirty="0" smtClean="0">
                <a:solidFill>
                  <a:srgbClr val="C00000"/>
                </a:solidFill>
              </a:rPr>
            </a:br>
            <a:r>
              <a:rPr lang="zh-CN" altLang="en-US" sz="4000" dirty="0" smtClean="0"/>
              <a:t>（合理想象，注意人物的动作、神情）</a:t>
            </a:r>
            <a:br>
              <a:rPr lang="zh-CN" altLang="en-US" dirty="0" smtClean="0"/>
            </a:br>
            <a:endParaRPr lang="zh-CN" altLang="en-US" dirty="0"/>
          </a:p>
        </p:txBody>
      </p:sp>
      <p:sp>
        <p:nvSpPr>
          <p:cNvPr id="4" name="内容占位符 3"/>
          <p:cNvSpPr>
            <a:spLocks noGrp="1"/>
          </p:cNvSpPr>
          <p:nvPr>
            <p:ph sz="half" idx="2"/>
          </p:nvPr>
        </p:nvSpPr>
        <p:spPr/>
        <p:txBody>
          <a:bodyPr/>
          <a:lstStyle/>
          <a:p>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700808"/>
            <a:ext cx="8229600" cy="1143000"/>
          </a:xfrm>
        </p:spPr>
        <p:txBody>
          <a:bodyPr>
            <a:normAutofit fontScale="90000"/>
          </a:bodyPr>
          <a:lstStyle/>
          <a:p>
            <a:r>
              <a:rPr lang="zh-CN" altLang="en-US" b="1" dirty="0" smtClean="0">
                <a:latin typeface="华文新魏" panose="02010800040101010101" pitchFamily="2" charset="-122"/>
                <a:ea typeface="华文新魏" panose="02010800040101010101" pitchFamily="2" charset="-122"/>
              </a:rPr>
              <a:t>要求：发挥想象，能设身处地表现出廉颇负荆请罪时所说的话。     </a:t>
            </a:r>
            <a:r>
              <a:rPr lang="zh-CN" altLang="en-US" sz="2800" b="1" dirty="0" smtClean="0">
                <a:solidFill>
                  <a:srgbClr val="FF0000"/>
                </a:solidFill>
                <a:latin typeface="华文新魏" panose="02010800040101010101" pitchFamily="2" charset="-122"/>
                <a:ea typeface="华文新魏" panose="02010800040101010101" pitchFamily="2" charset="-122"/>
              </a:rPr>
              <a:t>（语气中要能表现廉颇的真诚和对蔺相如的敬重）</a:t>
            </a:r>
            <a:endParaRPr lang="zh-CN" altLang="en-US" dirty="0"/>
          </a:p>
        </p:txBody>
      </p:sp>
      <p:sp>
        <p:nvSpPr>
          <p:cNvPr id="3" name="内容占位符 2"/>
          <p:cNvSpPr>
            <a:spLocks noGrp="1"/>
          </p:cNvSpPr>
          <p:nvPr>
            <p:ph sz="half" idx="1"/>
          </p:nvPr>
        </p:nvSpPr>
        <p:spPr/>
        <p:txBody>
          <a:bodyPr/>
          <a:lstStyle/>
          <a:p>
            <a:endParaRPr lang="zh-CN" altLang="en-US"/>
          </a:p>
        </p:txBody>
      </p:sp>
      <p:sp>
        <p:nvSpPr>
          <p:cNvPr id="4" name="内容占位符 3"/>
          <p:cNvSpPr>
            <a:spLocks noGrp="1"/>
          </p:cNvSpPr>
          <p:nvPr>
            <p:ph sz="half" idx="2"/>
          </p:nvPr>
        </p:nvSpPr>
        <p:spPr/>
        <p:txBody>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联系课文内容，你能对出下联吗？</a:t>
            </a:r>
            <a:endParaRPr lang="zh-CN" altLang="en-US" dirty="0"/>
          </a:p>
        </p:txBody>
      </p:sp>
      <p:sp>
        <p:nvSpPr>
          <p:cNvPr id="3" name="文本占位符 2"/>
          <p:cNvSpPr>
            <a:spLocks noGrp="1"/>
          </p:cNvSpPr>
          <p:nvPr>
            <p:ph type="body" idx="1"/>
          </p:nvPr>
        </p:nvSpPr>
        <p:spPr/>
        <p:txBody>
          <a:bodyPr/>
          <a:lstStyle/>
          <a:p>
            <a:endParaRPr lang="zh-CN" altLang="en-US" dirty="0"/>
          </a:p>
        </p:txBody>
      </p:sp>
      <p:sp>
        <p:nvSpPr>
          <p:cNvPr id="4" name="内容占位符 3"/>
          <p:cNvSpPr>
            <a:spLocks noGrp="1"/>
          </p:cNvSpPr>
          <p:nvPr>
            <p:ph sz="half" idx="2"/>
          </p:nvPr>
        </p:nvSpPr>
        <p:spPr>
          <a:xfrm>
            <a:off x="251520" y="2204864"/>
            <a:ext cx="7064524" cy="3951288"/>
          </a:xfrm>
        </p:spPr>
        <p:txBody>
          <a:bodyPr/>
          <a:lstStyle/>
          <a:p>
            <a:r>
              <a:rPr lang="zh-CN" altLang="en-US" sz="3600" dirty="0" smtClean="0">
                <a:latin typeface="隶书" panose="02010509060101010101" pitchFamily="49" charset="-122"/>
                <a:ea typeface="隶书" panose="02010509060101010101" pitchFamily="49" charset="-122"/>
              </a:rPr>
              <a:t>上联：</a:t>
            </a:r>
            <a:r>
              <a:rPr lang="zh-CN" altLang="en-US" sz="3600" dirty="0" smtClean="0">
                <a:solidFill>
                  <a:srgbClr val="0000FF"/>
                </a:solidFill>
                <a:latin typeface="隶书" panose="02010509060101010101" pitchFamily="49" charset="-122"/>
                <a:ea typeface="隶书" panose="02010509060101010101" pitchFamily="49" charset="-122"/>
              </a:rPr>
              <a:t>廉颇知错负荆请罪</a:t>
            </a:r>
            <a:endParaRPr lang="en-US" altLang="zh-CN" sz="3600" dirty="0" smtClean="0">
              <a:solidFill>
                <a:srgbClr val="0000FF"/>
              </a:solidFill>
              <a:latin typeface="隶书" panose="02010509060101010101" pitchFamily="49" charset="-122"/>
              <a:ea typeface="隶书" panose="02010509060101010101" pitchFamily="49" charset="-122"/>
            </a:endParaRPr>
          </a:p>
          <a:p>
            <a:r>
              <a:rPr lang="zh-CN" altLang="en-US" sz="3600" dirty="0" smtClean="0">
                <a:latin typeface="隶书" panose="02010509060101010101" pitchFamily="49" charset="-122"/>
                <a:ea typeface="隶书" panose="02010509060101010101" pitchFamily="49" charset="-122"/>
              </a:rPr>
              <a:t>下联：</a:t>
            </a:r>
            <a:endParaRPr lang="zh-CN" altLang="en-US" sz="3600" dirty="0" smtClean="0">
              <a:solidFill>
                <a:srgbClr val="C00000"/>
              </a:solidFill>
              <a:latin typeface="华文新魏" panose="02010800040101010101" pitchFamily="2" charset="-122"/>
              <a:ea typeface="华文新魏" panose="02010800040101010101" pitchFamily="2" charset="-122"/>
            </a:endParaRPr>
          </a:p>
          <a:p>
            <a:endParaRPr lang="zh-CN" altLang="en-US" dirty="0"/>
          </a:p>
        </p:txBody>
      </p:sp>
      <p:sp>
        <p:nvSpPr>
          <p:cNvPr id="5" name="文本占位符 4"/>
          <p:cNvSpPr>
            <a:spLocks noGrp="1"/>
          </p:cNvSpPr>
          <p:nvPr>
            <p:ph type="body" sz="quarter" idx="3"/>
          </p:nvPr>
        </p:nvSpPr>
        <p:spPr>
          <a:xfrm>
            <a:off x="4499992" y="1196752"/>
            <a:ext cx="4041775" cy="639762"/>
          </a:xfrm>
        </p:spPr>
        <p:txBody>
          <a:bodyPr/>
          <a:lstStyle/>
          <a:p>
            <a:endParaRPr lang="zh-CN" altLang="en-US" dirty="0"/>
          </a:p>
        </p:txBody>
      </p:sp>
      <p:sp>
        <p:nvSpPr>
          <p:cNvPr id="6" name="内容占位符 5"/>
          <p:cNvSpPr>
            <a:spLocks noGrp="1"/>
          </p:cNvSpPr>
          <p:nvPr>
            <p:ph sz="quarter" idx="4"/>
          </p:nvPr>
        </p:nvSpPr>
        <p:spPr/>
        <p:txBody>
          <a:bodyPr/>
          <a:lstStyle/>
          <a:p>
            <a:endParaRPr lang="zh-CN" altLang="en-US"/>
          </a:p>
        </p:txBody>
      </p:sp>
      <p:sp>
        <p:nvSpPr>
          <p:cNvPr id="7" name="TextBox 6"/>
          <p:cNvSpPr txBox="1"/>
          <p:nvPr/>
        </p:nvSpPr>
        <p:spPr>
          <a:xfrm>
            <a:off x="1979712" y="2924944"/>
            <a:ext cx="3877985" cy="646331"/>
          </a:xfrm>
          <a:prstGeom prst="rect">
            <a:avLst/>
          </a:prstGeom>
          <a:noFill/>
        </p:spPr>
        <p:txBody>
          <a:bodyPr wrap="none" rtlCol="0">
            <a:spAutoFit/>
          </a:bodyPr>
          <a:lstStyle/>
          <a:p>
            <a:r>
              <a:rPr lang="zh-CN" altLang="en-US" sz="3600" kern="0" dirty="0" smtClean="0">
                <a:solidFill>
                  <a:srgbClr val="FF0000"/>
                </a:solidFill>
                <a:latin typeface="华文隶书" panose="02010800040101010101" pitchFamily="2" charset="-122"/>
                <a:ea typeface="华文隶书" panose="02010800040101010101" pitchFamily="2" charset="-122"/>
              </a:rPr>
              <a:t>相如大度不计前嫌</a:t>
            </a:r>
            <a:endParaRPr lang="zh-CN" altLang="en-US" sz="3600" dirty="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b="1" dirty="0" smtClean="0">
                <a:solidFill>
                  <a:srgbClr val="002060"/>
                </a:solidFill>
              </a:rPr>
              <a:t>总结全文</a:t>
            </a:r>
            <a:endParaRPr lang="zh-CN" altLang="en-US" sz="4800" b="1" dirty="0">
              <a:solidFill>
                <a:srgbClr val="002060"/>
              </a:solidFill>
            </a:endParaRPr>
          </a:p>
        </p:txBody>
      </p:sp>
      <p:sp>
        <p:nvSpPr>
          <p:cNvPr id="3" name="TextBox 2"/>
          <p:cNvSpPr txBox="1"/>
          <p:nvPr/>
        </p:nvSpPr>
        <p:spPr>
          <a:xfrm>
            <a:off x="215008" y="1916832"/>
            <a:ext cx="8928992" cy="2308324"/>
          </a:xfrm>
          <a:prstGeom prst="rect">
            <a:avLst/>
          </a:prstGeom>
          <a:noFill/>
        </p:spPr>
        <p:txBody>
          <a:bodyPr wrap="square" rtlCol="0">
            <a:spAutoFit/>
          </a:bodyPr>
          <a:lstStyle/>
          <a:p>
            <a:r>
              <a:rPr lang="zh-CN" altLang="en-US" sz="3600" b="1" dirty="0" smtClean="0">
                <a:solidFill>
                  <a:srgbClr val="FF0000"/>
                </a:solidFill>
              </a:rPr>
              <a:t>本文通过人物对话，讲述了战国时期大将军廉颇向遭其侮辱却不与之计较实为上卿蔺相如负荆请罪的故事，赞扬了廉颇知错就改和蔺相如深明大义、顾全大局的高尚品质。</a:t>
            </a:r>
            <a:endParaRPr lang="zh-CN" altLang="en-US" sz="36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2060"/>
                </a:solidFill>
              </a:rPr>
              <a:t>出自古诗词的成语</a:t>
            </a:r>
            <a:endParaRPr lang="zh-CN" altLang="en-US" b="1" dirty="0">
              <a:solidFill>
                <a:srgbClr val="002060"/>
              </a:solidFill>
            </a:endParaRPr>
          </a:p>
        </p:txBody>
      </p:sp>
      <p:sp>
        <p:nvSpPr>
          <p:cNvPr id="3" name="内容占位符 2"/>
          <p:cNvSpPr>
            <a:spLocks noGrp="1"/>
          </p:cNvSpPr>
          <p:nvPr>
            <p:ph sz="half" idx="1"/>
          </p:nvPr>
        </p:nvSpPr>
        <p:spPr/>
        <p:txBody>
          <a:bodyPr/>
          <a:lstStyle/>
          <a:p>
            <a:r>
              <a:rPr lang="zh-CN" altLang="en-US" b="1" dirty="0" smtClean="0"/>
              <a:t>悲欢离合    老骥伏枥 </a:t>
            </a:r>
            <a:endParaRPr lang="en-US" altLang="zh-CN" b="1" dirty="0" smtClean="0"/>
          </a:p>
          <a:p>
            <a:r>
              <a:rPr lang="zh-CN" altLang="en-US" b="1" dirty="0" smtClean="0"/>
              <a:t>人面桃花     心有灵犀</a:t>
            </a:r>
            <a:endParaRPr lang="en-US" altLang="zh-CN" b="1" dirty="0" smtClean="0"/>
          </a:p>
          <a:p>
            <a:r>
              <a:rPr lang="zh-CN" altLang="en-US" b="1" dirty="0" smtClean="0"/>
              <a:t>柳暗花明      青梅竹马</a:t>
            </a:r>
            <a:endParaRPr lang="en-US" altLang="zh-CN" b="1" dirty="0" smtClean="0"/>
          </a:p>
          <a:p>
            <a:r>
              <a:rPr lang="zh-CN" altLang="en-US" b="1" dirty="0" smtClean="0"/>
              <a:t>不拘一格      怒发冲冠</a:t>
            </a:r>
            <a:endParaRPr lang="en-US" altLang="zh-CN" b="1" dirty="0" smtClean="0"/>
          </a:p>
          <a:p>
            <a:r>
              <a:rPr lang="zh-CN" altLang="en-US" b="1" dirty="0" smtClean="0"/>
              <a:t>万紫千红      柔情似水</a:t>
            </a:r>
            <a:endParaRPr lang="en-US" altLang="zh-CN" b="1" dirty="0" smtClean="0"/>
          </a:p>
          <a:p>
            <a:r>
              <a:rPr lang="zh-CN" altLang="en-US" b="1" dirty="0" smtClean="0"/>
              <a:t>无可奈何      物是人非</a:t>
            </a:r>
            <a:endParaRPr lang="en-US" altLang="zh-CN" b="1" dirty="0" smtClean="0"/>
          </a:p>
          <a:p>
            <a:r>
              <a:rPr lang="en-US" altLang="zh-CN" b="1" dirty="0" smtClean="0"/>
              <a:t>……</a:t>
            </a:r>
            <a:endParaRPr lang="zh-CN" altLang="en-US" b="1" dirty="0"/>
          </a:p>
        </p:txBody>
      </p:sp>
      <p:sp>
        <p:nvSpPr>
          <p:cNvPr id="4" name="内容占位符 3"/>
          <p:cNvSpPr>
            <a:spLocks noGrp="1"/>
          </p:cNvSpPr>
          <p:nvPr>
            <p:ph sz="half" idx="2"/>
          </p:nvPr>
        </p:nvSpPr>
        <p:spPr/>
        <p:txBody>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4" name="内容占位符 3"/>
          <p:cNvSpPr>
            <a:spLocks noGrp="1"/>
          </p:cNvSpPr>
          <p:nvPr>
            <p:ph sz="half" idx="2"/>
          </p:nvPr>
        </p:nvSpPr>
        <p:spPr>
          <a:xfrm>
            <a:off x="457200" y="2174875"/>
            <a:ext cx="8219256" cy="3951288"/>
          </a:xfrm>
        </p:spPr>
        <p:txBody>
          <a:bodyPr>
            <a:normAutofit/>
          </a:bodyPr>
          <a:lstStyle/>
          <a:p>
            <a:r>
              <a:rPr lang="zh-CN" altLang="en-US" sz="3600" b="1" dirty="0" smtClean="0">
                <a:solidFill>
                  <a:srgbClr val="FF0000"/>
                </a:solidFill>
              </a:rPr>
              <a:t> 纠错：</a:t>
            </a:r>
            <a:endParaRPr lang="en-US" altLang="zh-CN" sz="3600" b="1" dirty="0" smtClean="0">
              <a:solidFill>
                <a:srgbClr val="FF0000"/>
              </a:solidFill>
            </a:endParaRPr>
          </a:p>
          <a:p>
            <a:r>
              <a:rPr lang="en-US" altLang="zh-CN" sz="3600" b="1" dirty="0" smtClean="0">
                <a:solidFill>
                  <a:srgbClr val="FF0000"/>
                </a:solidFill>
              </a:rPr>
              <a:t>         </a:t>
            </a:r>
            <a:r>
              <a:rPr lang="zh-CN" altLang="en-US" sz="3600" b="1" dirty="0" smtClean="0">
                <a:solidFill>
                  <a:srgbClr val="FF0000"/>
                </a:solidFill>
              </a:rPr>
              <a:t>把自己所有的缺点、不足，甚至说过的错话、做过的错事都罗列出来，看看自己是怎么对待的？写出自己真实的内心感受。</a:t>
            </a:r>
            <a:endParaRPr lang="zh-CN" altLang="en-US" sz="3600" b="1" dirty="0" smtClean="0">
              <a:solidFill>
                <a:srgbClr val="FF0000"/>
              </a:solidFill>
            </a:endParaRPr>
          </a:p>
          <a:p>
            <a:endParaRPr lang="zh-CN" altLang="en-US" dirty="0"/>
          </a:p>
        </p:txBody>
      </p:sp>
      <p:sp>
        <p:nvSpPr>
          <p:cNvPr id="5" name="文本占位符 4"/>
          <p:cNvSpPr>
            <a:spLocks noGrp="1"/>
          </p:cNvSpPr>
          <p:nvPr>
            <p:ph type="body" sz="quarter" idx="3"/>
          </p:nvPr>
        </p:nvSpPr>
        <p:spPr/>
        <p:txBody>
          <a:bodyPr/>
          <a:lstStyle/>
          <a:p>
            <a:endParaRPr lang="zh-CN" altLang="en-US"/>
          </a:p>
        </p:txBody>
      </p:sp>
      <p:sp>
        <p:nvSpPr>
          <p:cNvPr id="6" name="内容占位符 5"/>
          <p:cNvSpPr>
            <a:spLocks noGrp="1"/>
          </p:cNvSpPr>
          <p:nvPr>
            <p:ph sz="quarter" idx="4"/>
          </p:nvPr>
        </p:nvSpPr>
        <p:spPr/>
        <p:txBody>
          <a:bodyP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0000"/>
                </a:solidFill>
              </a:rPr>
              <a:t>八拜之交</a:t>
            </a:r>
            <a:endParaRPr lang="zh-CN" altLang="en-US" b="1" dirty="0">
              <a:solidFill>
                <a:srgbClr val="FF0000"/>
              </a:solidFill>
            </a:endParaRPr>
          </a:p>
        </p:txBody>
      </p:sp>
      <p:sp>
        <p:nvSpPr>
          <p:cNvPr id="3" name="TextBox 2"/>
          <p:cNvSpPr txBox="1"/>
          <p:nvPr/>
        </p:nvSpPr>
        <p:spPr>
          <a:xfrm>
            <a:off x="0" y="1916832"/>
            <a:ext cx="8921032" cy="3539430"/>
          </a:xfrm>
          <a:prstGeom prst="rect">
            <a:avLst/>
          </a:prstGeom>
          <a:noFill/>
        </p:spPr>
        <p:txBody>
          <a:bodyPr wrap="none" rtlCol="0">
            <a:spAutoFit/>
          </a:bodyPr>
          <a:lstStyle/>
          <a:p>
            <a:r>
              <a:rPr lang="en-US" altLang="zh-CN" sz="2800" b="1" dirty="0" smtClean="0"/>
              <a:t>         1</a:t>
            </a:r>
            <a:r>
              <a:rPr lang="zh-CN" altLang="en-US" sz="2800" b="1" dirty="0" smtClean="0"/>
              <a:t>）知音之交</a:t>
            </a:r>
            <a:r>
              <a:rPr lang="en-US" altLang="zh-CN" sz="2800" b="1" dirty="0" smtClean="0"/>
              <a:t>——</a:t>
            </a:r>
            <a:r>
              <a:rPr lang="zh-CN" altLang="en-US" sz="2800" b="1" dirty="0" smtClean="0"/>
              <a:t>俞伯牙</a:t>
            </a:r>
            <a:r>
              <a:rPr lang="en-US" altLang="zh-CN" sz="2800" b="1" dirty="0" smtClean="0"/>
              <a:t>&amp;</a:t>
            </a:r>
            <a:r>
              <a:rPr lang="zh-CN" altLang="en-US" sz="2800" b="1" dirty="0" smtClean="0"/>
              <a:t>钟子期（高山流水） </a:t>
            </a:r>
            <a:endParaRPr lang="zh-CN" altLang="en-US" sz="2800" b="1" dirty="0" smtClean="0"/>
          </a:p>
          <a:p>
            <a:r>
              <a:rPr lang="zh-CN" altLang="en-US" sz="2800" b="1" dirty="0" smtClean="0"/>
              <a:t>　　</a:t>
            </a:r>
            <a:r>
              <a:rPr lang="en-US" altLang="zh-CN" sz="2800" b="1" dirty="0" smtClean="0"/>
              <a:t>2</a:t>
            </a:r>
            <a:r>
              <a:rPr lang="zh-CN" altLang="en-US" sz="2800" b="1" dirty="0" smtClean="0"/>
              <a:t>）刎颈之交</a:t>
            </a:r>
            <a:r>
              <a:rPr lang="en-US" altLang="zh-CN" sz="2800" b="1" dirty="0" smtClean="0"/>
              <a:t>——</a:t>
            </a:r>
            <a:r>
              <a:rPr lang="zh-CN" altLang="en-US" sz="2800" b="1" dirty="0" smtClean="0"/>
              <a:t>廉颇</a:t>
            </a:r>
            <a:r>
              <a:rPr lang="en-US" altLang="zh-CN" sz="2800" b="1" dirty="0" smtClean="0"/>
              <a:t>&amp;</a:t>
            </a:r>
            <a:r>
              <a:rPr lang="zh-CN" altLang="en-US" sz="2800" b="1" dirty="0" smtClean="0"/>
              <a:t>蔺相如（负荆请罪） </a:t>
            </a:r>
            <a:endParaRPr lang="zh-CN" altLang="en-US" sz="2800" b="1" dirty="0" smtClean="0"/>
          </a:p>
          <a:p>
            <a:r>
              <a:rPr lang="zh-CN" altLang="en-US" sz="2800" b="1" dirty="0" smtClean="0"/>
              <a:t>　　</a:t>
            </a:r>
            <a:r>
              <a:rPr lang="en-US" altLang="zh-CN" sz="2800" b="1" dirty="0" smtClean="0"/>
              <a:t>3</a:t>
            </a:r>
            <a:r>
              <a:rPr lang="zh-CN" altLang="en-US" sz="2800" b="1" dirty="0" smtClean="0"/>
              <a:t>）胶漆之交</a:t>
            </a:r>
            <a:r>
              <a:rPr lang="en-US" altLang="zh-CN" sz="2800" b="1" dirty="0" smtClean="0"/>
              <a:t>——</a:t>
            </a:r>
            <a:r>
              <a:rPr lang="zh-CN" altLang="en-US" sz="2800" b="1" dirty="0" smtClean="0"/>
              <a:t>陈重</a:t>
            </a:r>
            <a:r>
              <a:rPr lang="en-US" altLang="zh-CN" sz="2800" b="1" dirty="0" smtClean="0"/>
              <a:t>&amp;</a:t>
            </a:r>
            <a:r>
              <a:rPr lang="zh-CN" altLang="en-US" sz="2800" b="1" dirty="0" smtClean="0"/>
              <a:t>雷义（共甘共苦） </a:t>
            </a:r>
            <a:endParaRPr lang="zh-CN" altLang="en-US" sz="2800" b="1" dirty="0" smtClean="0"/>
          </a:p>
          <a:p>
            <a:r>
              <a:rPr lang="zh-CN" altLang="en-US" sz="2800" b="1" dirty="0" smtClean="0"/>
              <a:t>　　</a:t>
            </a:r>
            <a:r>
              <a:rPr lang="en-US" altLang="zh-CN" sz="2800" b="1" dirty="0" smtClean="0"/>
              <a:t>4</a:t>
            </a:r>
            <a:r>
              <a:rPr lang="zh-CN" altLang="en-US" sz="2800" b="1" dirty="0" smtClean="0"/>
              <a:t>）鸡黍之交</a:t>
            </a:r>
            <a:r>
              <a:rPr lang="en-US" altLang="zh-CN" sz="2800" b="1" dirty="0" smtClean="0"/>
              <a:t>——</a:t>
            </a:r>
            <a:r>
              <a:rPr lang="zh-CN" altLang="en-US" sz="2800" b="1" dirty="0" smtClean="0"/>
              <a:t>张元伯</a:t>
            </a:r>
            <a:r>
              <a:rPr lang="en-US" altLang="zh-CN" sz="2800" b="1" dirty="0" smtClean="0"/>
              <a:t>&amp;</a:t>
            </a:r>
            <a:r>
              <a:rPr lang="zh-CN" altLang="en-US" sz="2800" b="1" dirty="0" smtClean="0"/>
              <a:t>范巨卿（固守诺言） </a:t>
            </a:r>
            <a:endParaRPr lang="zh-CN" altLang="en-US" sz="2800" b="1" dirty="0" smtClean="0"/>
          </a:p>
          <a:p>
            <a:r>
              <a:rPr lang="zh-CN" altLang="en-US" sz="2800" b="1" dirty="0" smtClean="0"/>
              <a:t>　　</a:t>
            </a:r>
            <a:r>
              <a:rPr lang="en-US" altLang="zh-CN" sz="2800" b="1" dirty="0" smtClean="0"/>
              <a:t>5</a:t>
            </a:r>
            <a:r>
              <a:rPr lang="zh-CN" altLang="en-US" sz="2800" b="1" dirty="0" smtClean="0"/>
              <a:t>）舍命之交</a:t>
            </a:r>
            <a:r>
              <a:rPr lang="en-US" altLang="zh-CN" sz="2800" b="1" dirty="0" smtClean="0"/>
              <a:t>——</a:t>
            </a:r>
            <a:r>
              <a:rPr lang="zh-CN" altLang="en-US" sz="2800" b="1" dirty="0" smtClean="0"/>
              <a:t>羊角哀</a:t>
            </a:r>
            <a:r>
              <a:rPr lang="en-US" altLang="zh-CN" sz="2800" b="1" dirty="0" smtClean="0"/>
              <a:t>&amp;</a:t>
            </a:r>
            <a:r>
              <a:rPr lang="zh-CN" altLang="en-US" sz="2800" b="1" dirty="0" smtClean="0"/>
              <a:t>左伯桃（舍己全友） </a:t>
            </a:r>
            <a:endParaRPr lang="zh-CN" altLang="en-US" sz="2800" b="1" dirty="0" smtClean="0"/>
          </a:p>
          <a:p>
            <a:r>
              <a:rPr lang="zh-CN" altLang="en-US" sz="2800" b="1" dirty="0" smtClean="0"/>
              <a:t>　　</a:t>
            </a:r>
            <a:r>
              <a:rPr lang="en-US" altLang="zh-CN" sz="2800" b="1" dirty="0" smtClean="0"/>
              <a:t>6</a:t>
            </a:r>
            <a:r>
              <a:rPr lang="zh-CN" altLang="en-US" sz="2800" b="1" dirty="0" smtClean="0"/>
              <a:t>）生死之交－－刘备</a:t>
            </a:r>
            <a:r>
              <a:rPr lang="en-US" altLang="zh-CN" sz="2800" b="1" dirty="0" smtClean="0"/>
              <a:t>&amp;</a:t>
            </a:r>
            <a:r>
              <a:rPr lang="zh-CN" altLang="en-US" sz="2800" b="1" dirty="0" smtClean="0"/>
              <a:t>张飞</a:t>
            </a:r>
            <a:r>
              <a:rPr lang="en-US" altLang="zh-CN" sz="2800" b="1" dirty="0" smtClean="0"/>
              <a:t>&amp;</a:t>
            </a:r>
            <a:r>
              <a:rPr lang="zh-CN" altLang="en-US" sz="2800" b="1" dirty="0" smtClean="0"/>
              <a:t>关羽 （桃园三结义） </a:t>
            </a:r>
            <a:endParaRPr lang="zh-CN" altLang="en-US" sz="2800" b="1" dirty="0" smtClean="0"/>
          </a:p>
          <a:p>
            <a:r>
              <a:rPr lang="zh-CN" altLang="en-US" sz="2800" b="1" dirty="0" smtClean="0"/>
              <a:t>　　</a:t>
            </a:r>
            <a:r>
              <a:rPr lang="en-US" altLang="zh-CN" sz="2800" b="1" dirty="0" smtClean="0"/>
              <a:t>7</a:t>
            </a:r>
            <a:r>
              <a:rPr lang="zh-CN" altLang="en-US" sz="2800" b="1" dirty="0" smtClean="0"/>
              <a:t>）管鲍之交－－管仲</a:t>
            </a:r>
            <a:r>
              <a:rPr lang="en-US" altLang="zh-CN" sz="2800" b="1" dirty="0" smtClean="0"/>
              <a:t>&amp;</a:t>
            </a:r>
            <a:r>
              <a:rPr lang="zh-CN" altLang="en-US" sz="2800" b="1" dirty="0" smtClean="0"/>
              <a:t>鲍叔牙（惺惺相惜） </a:t>
            </a:r>
            <a:endParaRPr lang="zh-CN" altLang="en-US" sz="2800" b="1" dirty="0" smtClean="0"/>
          </a:p>
          <a:p>
            <a:r>
              <a:rPr lang="zh-CN" altLang="en-US" sz="2800" b="1" dirty="0" smtClean="0"/>
              <a:t>　　</a:t>
            </a:r>
            <a:r>
              <a:rPr lang="en-US" altLang="zh-CN" sz="2800" b="1" dirty="0" smtClean="0"/>
              <a:t>8</a:t>
            </a:r>
            <a:r>
              <a:rPr lang="zh-CN" altLang="en-US" sz="2800" b="1" dirty="0" smtClean="0"/>
              <a:t>）忘年之交－－孔融</a:t>
            </a:r>
            <a:r>
              <a:rPr lang="en-US" altLang="zh-CN" sz="2800" b="1" dirty="0" smtClean="0"/>
              <a:t>&amp;</a:t>
            </a:r>
            <a:r>
              <a:rPr lang="zh-CN" altLang="en-US" sz="2800" b="1" dirty="0" smtClean="0"/>
              <a:t>祢衡（一说范云和何逊）</a:t>
            </a:r>
            <a:endParaRPr lang="zh-CN" alt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C92413"/>
                </a:solidFill>
              </a:rPr>
              <a:t>阅读剧本的一般方法</a:t>
            </a:r>
            <a:endParaRPr lang="zh-CN" altLang="en-US" dirty="0"/>
          </a:p>
        </p:txBody>
      </p:sp>
      <p:sp>
        <p:nvSpPr>
          <p:cNvPr id="3" name="TextBox 2"/>
          <p:cNvSpPr txBox="1"/>
          <p:nvPr/>
        </p:nvSpPr>
        <p:spPr>
          <a:xfrm>
            <a:off x="539552" y="1844824"/>
            <a:ext cx="8424937" cy="3637919"/>
          </a:xfrm>
          <a:prstGeom prst="rect">
            <a:avLst/>
          </a:prstGeom>
          <a:noFill/>
        </p:spPr>
        <p:txBody>
          <a:bodyPr wrap="square" rtlCol="0">
            <a:spAutoFit/>
          </a:bodyPr>
          <a:lstStyle/>
          <a:p>
            <a:pPr>
              <a:lnSpc>
                <a:spcPct val="90000"/>
              </a:lnSpc>
            </a:pPr>
            <a:r>
              <a:rPr lang="zh-CN" altLang="en-US" sz="3200" b="1" dirty="0" smtClean="0">
                <a:solidFill>
                  <a:schemeClr val="tx2"/>
                </a:solidFill>
              </a:rPr>
              <a:t>       剧本开头先写明故事发生的时间、地点和剧本中的任务。</a:t>
            </a:r>
            <a:endParaRPr lang="zh-CN" altLang="en-US" sz="3200" b="1" dirty="0" smtClean="0">
              <a:solidFill>
                <a:schemeClr val="tx2"/>
              </a:solidFill>
            </a:endParaRPr>
          </a:p>
          <a:p>
            <a:pPr>
              <a:lnSpc>
                <a:spcPct val="90000"/>
              </a:lnSpc>
            </a:pPr>
            <a:r>
              <a:rPr lang="zh-CN" altLang="en-US" sz="3200" b="1" dirty="0" smtClean="0">
                <a:solidFill>
                  <a:schemeClr val="tx2"/>
                </a:solidFill>
              </a:rPr>
              <a:t>       剧始和剧中的方括号内主要交代舞台布景及任务活动情况，剧中的小括号内交代人物说话时的表情、动作等。</a:t>
            </a:r>
            <a:endParaRPr lang="zh-CN" altLang="en-US" sz="3200" b="1" dirty="0" smtClean="0">
              <a:solidFill>
                <a:schemeClr val="tx2"/>
              </a:solidFill>
            </a:endParaRPr>
          </a:p>
          <a:p>
            <a:pPr>
              <a:lnSpc>
                <a:spcPct val="90000"/>
              </a:lnSpc>
            </a:pPr>
            <a:r>
              <a:rPr lang="zh-CN" altLang="en-US" sz="3200" b="1" dirty="0" smtClean="0">
                <a:solidFill>
                  <a:schemeClr val="tx2"/>
                </a:solidFill>
              </a:rPr>
              <a:t>       剧本一般都是通过尖锐的戏剧冲突爱展示人物性格特点。阅读时，要弄清故事情节，仔细品位任务语言，了解人物性格特点。</a:t>
            </a:r>
            <a:endParaRPr lang="zh-CN" altLang="en-US"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b="1" dirty="0" smtClean="0">
                <a:solidFill>
                  <a:srgbClr val="C00000"/>
                </a:solidFill>
                <a:latin typeface="华文隶书" panose="02010800040101010101" pitchFamily="2" charset="-122"/>
                <a:ea typeface="华文隶书" panose="02010800040101010101" pitchFamily="2" charset="-122"/>
              </a:rPr>
              <a:t>注意易错字词</a:t>
            </a:r>
            <a:endParaRPr lang="zh-CN" altLang="en-US" sz="4800" b="1" dirty="0">
              <a:solidFill>
                <a:srgbClr val="C00000"/>
              </a:solidFill>
              <a:latin typeface="华文隶书" panose="02010800040101010101" pitchFamily="2" charset="-122"/>
              <a:ea typeface="华文隶书" panose="02010800040101010101" pitchFamily="2" charset="-122"/>
            </a:endParaRPr>
          </a:p>
        </p:txBody>
      </p:sp>
      <p:sp>
        <p:nvSpPr>
          <p:cNvPr id="3" name="TextBox 2"/>
          <p:cNvSpPr txBox="1"/>
          <p:nvPr/>
        </p:nvSpPr>
        <p:spPr>
          <a:xfrm>
            <a:off x="971600" y="2204864"/>
            <a:ext cx="2037737" cy="646331"/>
          </a:xfrm>
          <a:prstGeom prst="rect">
            <a:avLst/>
          </a:prstGeom>
          <a:noFill/>
        </p:spPr>
        <p:txBody>
          <a:bodyPr wrap="none" rtlCol="0">
            <a:spAutoFit/>
          </a:bodyPr>
          <a:lstStyle/>
          <a:p>
            <a:r>
              <a:rPr lang="zh-CN" altLang="en-US" sz="3600" b="1" dirty="0" smtClean="0"/>
              <a:t>负荆请罪</a:t>
            </a:r>
            <a:endParaRPr lang="zh-CN" altLang="en-US" sz="3600" b="1" dirty="0"/>
          </a:p>
        </p:txBody>
      </p:sp>
      <p:sp>
        <p:nvSpPr>
          <p:cNvPr id="4" name="TextBox 3"/>
          <p:cNvSpPr txBox="1"/>
          <p:nvPr/>
        </p:nvSpPr>
        <p:spPr>
          <a:xfrm>
            <a:off x="3491880" y="2204864"/>
            <a:ext cx="1574470" cy="646331"/>
          </a:xfrm>
          <a:prstGeom prst="rect">
            <a:avLst/>
          </a:prstGeom>
          <a:noFill/>
        </p:spPr>
        <p:txBody>
          <a:bodyPr wrap="none" rtlCol="0">
            <a:spAutoFit/>
          </a:bodyPr>
          <a:lstStyle/>
          <a:p>
            <a:r>
              <a:rPr lang="zh-CN" altLang="en-US" sz="3600" b="1" dirty="0" smtClean="0"/>
              <a:t>蔺相如</a:t>
            </a:r>
            <a:endParaRPr lang="zh-CN" altLang="en-US" sz="3600" b="1" dirty="0"/>
          </a:p>
        </p:txBody>
      </p:sp>
      <p:sp>
        <p:nvSpPr>
          <p:cNvPr id="5" name="TextBox 4"/>
          <p:cNvSpPr txBox="1"/>
          <p:nvPr/>
        </p:nvSpPr>
        <p:spPr>
          <a:xfrm>
            <a:off x="5580112" y="2204864"/>
            <a:ext cx="1111202" cy="646331"/>
          </a:xfrm>
          <a:prstGeom prst="rect">
            <a:avLst/>
          </a:prstGeom>
          <a:noFill/>
        </p:spPr>
        <p:txBody>
          <a:bodyPr wrap="none" rtlCol="0">
            <a:spAutoFit/>
          </a:bodyPr>
          <a:lstStyle/>
          <a:p>
            <a:r>
              <a:rPr lang="zh-CN" altLang="en-US" sz="3600" b="1" dirty="0" smtClean="0"/>
              <a:t>宽恕</a:t>
            </a:r>
            <a:endParaRPr lang="zh-CN" altLang="en-US" sz="3600" b="1" dirty="0"/>
          </a:p>
        </p:txBody>
      </p:sp>
      <p:sp>
        <p:nvSpPr>
          <p:cNvPr id="6" name="TextBox 5"/>
          <p:cNvSpPr txBox="1"/>
          <p:nvPr/>
        </p:nvSpPr>
        <p:spPr>
          <a:xfrm>
            <a:off x="7452320" y="2276872"/>
            <a:ext cx="1111202" cy="646331"/>
          </a:xfrm>
          <a:prstGeom prst="rect">
            <a:avLst/>
          </a:prstGeom>
          <a:noFill/>
        </p:spPr>
        <p:txBody>
          <a:bodyPr wrap="none" rtlCol="0">
            <a:spAutoFit/>
          </a:bodyPr>
          <a:lstStyle/>
          <a:p>
            <a:r>
              <a:rPr lang="zh-CN" altLang="en-US" sz="3600" b="1" dirty="0" smtClean="0"/>
              <a:t>踱步</a:t>
            </a:r>
            <a:endParaRPr lang="zh-CN" altLang="en-US" sz="3600" b="1" dirty="0"/>
          </a:p>
        </p:txBody>
      </p:sp>
      <p:sp>
        <p:nvSpPr>
          <p:cNvPr id="7" name="TextBox 6"/>
          <p:cNvSpPr txBox="1"/>
          <p:nvPr/>
        </p:nvSpPr>
        <p:spPr>
          <a:xfrm>
            <a:off x="1115616" y="3429000"/>
            <a:ext cx="1111202" cy="646331"/>
          </a:xfrm>
          <a:prstGeom prst="rect">
            <a:avLst/>
          </a:prstGeom>
          <a:noFill/>
        </p:spPr>
        <p:txBody>
          <a:bodyPr wrap="none" rtlCol="0">
            <a:spAutoFit/>
          </a:bodyPr>
          <a:lstStyle/>
          <a:p>
            <a:r>
              <a:rPr lang="zh-CN" altLang="en-US" sz="3600" b="1" dirty="0" smtClean="0"/>
              <a:t>府邸</a:t>
            </a:r>
            <a:endParaRPr lang="zh-CN" altLang="en-US" sz="3600" b="1" dirty="0"/>
          </a:p>
        </p:txBody>
      </p:sp>
      <p:sp>
        <p:nvSpPr>
          <p:cNvPr id="8" name="TextBox 7"/>
          <p:cNvSpPr txBox="1"/>
          <p:nvPr/>
        </p:nvSpPr>
        <p:spPr>
          <a:xfrm>
            <a:off x="2771800" y="3429000"/>
            <a:ext cx="1111202" cy="646331"/>
          </a:xfrm>
          <a:prstGeom prst="rect">
            <a:avLst/>
          </a:prstGeom>
          <a:noFill/>
        </p:spPr>
        <p:txBody>
          <a:bodyPr wrap="none" rtlCol="0">
            <a:spAutoFit/>
          </a:bodyPr>
          <a:lstStyle/>
          <a:p>
            <a:r>
              <a:rPr lang="zh-CN" altLang="en-US" sz="3600" b="1" dirty="0" smtClean="0"/>
              <a:t>上卿</a:t>
            </a:r>
            <a:endParaRPr lang="zh-CN" altLang="en-US" sz="3600" b="1" dirty="0"/>
          </a:p>
        </p:txBody>
      </p:sp>
      <p:sp>
        <p:nvSpPr>
          <p:cNvPr id="9" name="TextBox 8"/>
          <p:cNvSpPr txBox="1"/>
          <p:nvPr/>
        </p:nvSpPr>
        <p:spPr>
          <a:xfrm>
            <a:off x="4139952" y="3429000"/>
            <a:ext cx="2037737" cy="646331"/>
          </a:xfrm>
          <a:prstGeom prst="rect">
            <a:avLst/>
          </a:prstGeom>
          <a:noFill/>
        </p:spPr>
        <p:txBody>
          <a:bodyPr wrap="none" rtlCol="0">
            <a:spAutoFit/>
          </a:bodyPr>
          <a:lstStyle/>
          <a:p>
            <a:r>
              <a:rPr lang="zh-CN" altLang="en-US" sz="3600" b="1" dirty="0" smtClean="0"/>
              <a:t>唇枪舌剑</a:t>
            </a:r>
            <a:endParaRPr lang="zh-CN" altLang="en-US" sz="3600" b="1" dirty="0"/>
          </a:p>
        </p:txBody>
      </p:sp>
      <p:sp>
        <p:nvSpPr>
          <p:cNvPr id="10" name="TextBox 9"/>
          <p:cNvSpPr txBox="1"/>
          <p:nvPr/>
        </p:nvSpPr>
        <p:spPr>
          <a:xfrm>
            <a:off x="6804248" y="3429000"/>
            <a:ext cx="1111202" cy="646331"/>
          </a:xfrm>
          <a:prstGeom prst="rect">
            <a:avLst/>
          </a:prstGeom>
          <a:noFill/>
        </p:spPr>
        <p:txBody>
          <a:bodyPr wrap="none" rtlCol="0">
            <a:spAutoFit/>
          </a:bodyPr>
          <a:lstStyle/>
          <a:p>
            <a:r>
              <a:rPr lang="zh-CN" altLang="en-US" sz="3600" b="1" dirty="0" smtClean="0"/>
              <a:t>侮辱</a:t>
            </a:r>
            <a:endParaRPr lang="zh-CN" altLang="en-US" sz="3600" b="1" dirty="0"/>
          </a:p>
        </p:txBody>
      </p:sp>
      <p:sp>
        <p:nvSpPr>
          <p:cNvPr id="11" name="TextBox 10"/>
          <p:cNvSpPr txBox="1"/>
          <p:nvPr/>
        </p:nvSpPr>
        <p:spPr>
          <a:xfrm>
            <a:off x="1187624" y="4653136"/>
            <a:ext cx="1111202" cy="646331"/>
          </a:xfrm>
          <a:prstGeom prst="rect">
            <a:avLst/>
          </a:prstGeom>
          <a:noFill/>
        </p:spPr>
        <p:txBody>
          <a:bodyPr wrap="none" rtlCol="0">
            <a:spAutoFit/>
          </a:bodyPr>
          <a:lstStyle/>
          <a:p>
            <a:r>
              <a:rPr lang="zh-CN" altLang="en-US" sz="3600" b="1" dirty="0" smtClean="0"/>
              <a:t>筵席</a:t>
            </a:r>
            <a:endParaRPr lang="zh-CN" altLang="en-US" sz="3600" b="1" dirty="0"/>
          </a:p>
        </p:txBody>
      </p:sp>
      <p:sp>
        <p:nvSpPr>
          <p:cNvPr id="12" name="TextBox 11"/>
          <p:cNvSpPr txBox="1"/>
          <p:nvPr/>
        </p:nvSpPr>
        <p:spPr>
          <a:xfrm>
            <a:off x="971600" y="1700808"/>
            <a:ext cx="909223" cy="584775"/>
          </a:xfrm>
          <a:prstGeom prst="rect">
            <a:avLst/>
          </a:prstGeom>
          <a:noFill/>
        </p:spPr>
        <p:txBody>
          <a:bodyPr wrap="none" rtlCol="0">
            <a:spAutoFit/>
          </a:bodyPr>
          <a:lstStyle/>
          <a:p>
            <a:r>
              <a:rPr lang="en-US" altLang="zh-CN" dirty="0" smtClean="0"/>
              <a:t> </a:t>
            </a:r>
            <a:r>
              <a:rPr lang="en-US" altLang="zh-CN" sz="3200" b="1" dirty="0" err="1" smtClean="0">
                <a:solidFill>
                  <a:srgbClr val="800000"/>
                </a:solidFill>
              </a:rPr>
              <a:t>jīng</a:t>
            </a:r>
            <a:r>
              <a:rPr lang="en-US" altLang="zh-CN" dirty="0" smtClean="0">
                <a:solidFill>
                  <a:srgbClr val="800000"/>
                </a:solidFill>
              </a:rPr>
              <a:t> </a:t>
            </a:r>
            <a:endParaRPr lang="zh-CN" altLang="en-US" dirty="0"/>
          </a:p>
        </p:txBody>
      </p:sp>
      <p:sp>
        <p:nvSpPr>
          <p:cNvPr id="13" name="TextBox 12"/>
          <p:cNvSpPr txBox="1"/>
          <p:nvPr/>
        </p:nvSpPr>
        <p:spPr>
          <a:xfrm>
            <a:off x="3491880" y="1700808"/>
            <a:ext cx="713657" cy="646331"/>
          </a:xfrm>
          <a:prstGeom prst="rect">
            <a:avLst/>
          </a:prstGeom>
          <a:noFill/>
        </p:spPr>
        <p:txBody>
          <a:bodyPr wrap="none" rtlCol="0">
            <a:spAutoFit/>
          </a:bodyPr>
          <a:lstStyle/>
          <a:p>
            <a:r>
              <a:rPr lang="en-US" altLang="zh-CN" sz="3600" b="1" dirty="0" err="1" smtClean="0">
                <a:solidFill>
                  <a:srgbClr val="800000"/>
                </a:solidFill>
              </a:rPr>
              <a:t>lìn</a:t>
            </a:r>
            <a:r>
              <a:rPr lang="en-US" altLang="zh-CN" dirty="0" smtClean="0">
                <a:solidFill>
                  <a:srgbClr val="800000"/>
                </a:solidFill>
              </a:rPr>
              <a:t> </a:t>
            </a:r>
            <a:endParaRPr lang="zh-CN" altLang="en-US" dirty="0"/>
          </a:p>
        </p:txBody>
      </p:sp>
      <p:sp>
        <p:nvSpPr>
          <p:cNvPr id="14" name="TextBox 13"/>
          <p:cNvSpPr txBox="1"/>
          <p:nvPr/>
        </p:nvSpPr>
        <p:spPr>
          <a:xfrm>
            <a:off x="6084168" y="1772816"/>
            <a:ext cx="787395" cy="584775"/>
          </a:xfrm>
          <a:prstGeom prst="rect">
            <a:avLst/>
          </a:prstGeom>
          <a:noFill/>
        </p:spPr>
        <p:txBody>
          <a:bodyPr wrap="none" rtlCol="0">
            <a:spAutoFit/>
          </a:bodyPr>
          <a:lstStyle/>
          <a:p>
            <a:r>
              <a:rPr lang="en-US" altLang="zh-CN" sz="3200" b="1" dirty="0" err="1" smtClean="0">
                <a:solidFill>
                  <a:srgbClr val="800000"/>
                </a:solidFill>
              </a:rPr>
              <a:t>shù</a:t>
            </a:r>
            <a:endParaRPr lang="zh-CN" altLang="en-US" sz="3200" b="1" dirty="0"/>
          </a:p>
        </p:txBody>
      </p:sp>
      <p:sp>
        <p:nvSpPr>
          <p:cNvPr id="16" name="矩形 15"/>
          <p:cNvSpPr/>
          <p:nvPr/>
        </p:nvSpPr>
        <p:spPr>
          <a:xfrm>
            <a:off x="4067944" y="4221088"/>
            <a:ext cx="1008994" cy="584775"/>
          </a:xfrm>
          <a:prstGeom prst="rect">
            <a:avLst/>
          </a:prstGeom>
        </p:spPr>
        <p:txBody>
          <a:bodyPr wrap="none">
            <a:spAutoFit/>
          </a:bodyPr>
          <a:lstStyle/>
          <a:p>
            <a:pPr marL="342900" indent="-342900">
              <a:spcBef>
                <a:spcPct val="20000"/>
              </a:spcBef>
            </a:pPr>
            <a:r>
              <a:rPr lang="en-US" altLang="zh-CN" sz="3200" b="1" dirty="0" err="1" smtClean="0">
                <a:solidFill>
                  <a:srgbClr val="800000"/>
                </a:solidFill>
              </a:rPr>
              <a:t>yōng</a:t>
            </a:r>
            <a:endParaRPr lang="en-US" altLang="zh-CN" sz="3200" b="1" dirty="0">
              <a:solidFill>
                <a:srgbClr val="800000"/>
              </a:solidFill>
            </a:endParaRPr>
          </a:p>
        </p:txBody>
      </p:sp>
      <p:sp>
        <p:nvSpPr>
          <p:cNvPr id="17" name="TextBox 16"/>
          <p:cNvSpPr txBox="1"/>
          <p:nvPr/>
        </p:nvSpPr>
        <p:spPr>
          <a:xfrm>
            <a:off x="1043608" y="4149080"/>
            <a:ext cx="794000" cy="584775"/>
          </a:xfrm>
          <a:prstGeom prst="rect">
            <a:avLst/>
          </a:prstGeom>
          <a:noFill/>
        </p:spPr>
        <p:txBody>
          <a:bodyPr wrap="none" rtlCol="0">
            <a:spAutoFit/>
          </a:bodyPr>
          <a:lstStyle/>
          <a:p>
            <a:r>
              <a:rPr lang="en-US" altLang="zh-CN" sz="3200" b="1" dirty="0" err="1" smtClean="0">
                <a:solidFill>
                  <a:srgbClr val="C00000"/>
                </a:solidFill>
                <a:latin typeface="Calibri" panose="020F0502020204030204" pitchFamily="34" charset="0"/>
                <a:ea typeface="GungsuhChe" panose="02030609000101010101" pitchFamily="49" charset="-127"/>
                <a:cs typeface="Calibri" panose="020F0502020204030204" pitchFamily="34" charset="0"/>
              </a:rPr>
              <a:t>y</a:t>
            </a:r>
            <a:r>
              <a:rPr lang="en-US" altLang="zh-CN" sz="3200" b="1" dirty="0" err="1" smtClean="0">
                <a:solidFill>
                  <a:srgbClr val="C00000"/>
                </a:solidFill>
                <a:ea typeface="GungsuhChe" panose="02030609000101010101" pitchFamily="49" charset="-127"/>
                <a:cs typeface="Calibri" panose="020F0502020204030204" pitchFamily="34" charset="0"/>
              </a:rPr>
              <a:t>á</a:t>
            </a:r>
            <a:r>
              <a:rPr lang="en-US" altLang="zh-CN" sz="3200" b="1" dirty="0" err="1" smtClean="0">
                <a:solidFill>
                  <a:srgbClr val="C00000"/>
                </a:solidFill>
                <a:latin typeface="Calibri" panose="020F0502020204030204" pitchFamily="34" charset="0"/>
                <a:ea typeface="GungsuhChe" panose="02030609000101010101" pitchFamily="49" charset="-127"/>
                <a:cs typeface="Calibri" panose="020F0502020204030204" pitchFamily="34" charset="0"/>
              </a:rPr>
              <a:t>n</a:t>
            </a:r>
            <a:endParaRPr lang="zh-CN" altLang="en-US" sz="3200" b="1" dirty="0">
              <a:solidFill>
                <a:srgbClr val="C00000"/>
              </a:solidFill>
              <a:latin typeface="Calibri" panose="020F0502020204030204" pitchFamily="34" charset="0"/>
              <a:ea typeface="GungsuhChe" panose="02030609000101010101" pitchFamily="49" charset="-127"/>
              <a:cs typeface="Calibri" panose="020F0502020204030204" pitchFamily="34" charset="0"/>
            </a:endParaRPr>
          </a:p>
        </p:txBody>
      </p:sp>
      <p:sp>
        <p:nvSpPr>
          <p:cNvPr id="18" name="TextBox 17"/>
          <p:cNvSpPr txBox="1"/>
          <p:nvPr/>
        </p:nvSpPr>
        <p:spPr>
          <a:xfrm>
            <a:off x="7380312" y="1700808"/>
            <a:ext cx="906017" cy="646331"/>
          </a:xfrm>
          <a:prstGeom prst="rect">
            <a:avLst/>
          </a:prstGeom>
          <a:noFill/>
        </p:spPr>
        <p:txBody>
          <a:bodyPr wrap="none" rtlCol="0">
            <a:spAutoFit/>
          </a:bodyPr>
          <a:lstStyle/>
          <a:p>
            <a:r>
              <a:rPr lang="en-US" altLang="zh-CN" sz="3600" b="1" dirty="0" err="1" smtClean="0">
                <a:solidFill>
                  <a:srgbClr val="C00000"/>
                </a:solidFill>
                <a:latin typeface="+mj-lt"/>
                <a:ea typeface="仿宋_GB2312" pitchFamily="49" charset="-122"/>
              </a:rPr>
              <a:t>du</a:t>
            </a:r>
            <a:r>
              <a:rPr lang="en-US" altLang="zh-CN" sz="3200" b="1" dirty="0" err="1" smtClean="0">
                <a:solidFill>
                  <a:srgbClr val="C00000"/>
                </a:solidFill>
                <a:latin typeface="+mj-lt"/>
                <a:ea typeface="仿宋_GB2312" pitchFamily="49" charset="-122"/>
              </a:rPr>
              <a:t>ó</a:t>
            </a:r>
            <a:endParaRPr lang="zh-CN" altLang="en-US" sz="3600" b="1" dirty="0">
              <a:solidFill>
                <a:srgbClr val="C00000"/>
              </a:solidFill>
              <a:latin typeface="+mj-lt"/>
            </a:endParaRPr>
          </a:p>
        </p:txBody>
      </p:sp>
      <p:sp>
        <p:nvSpPr>
          <p:cNvPr id="19" name="TextBox 18"/>
          <p:cNvSpPr txBox="1"/>
          <p:nvPr/>
        </p:nvSpPr>
        <p:spPr>
          <a:xfrm>
            <a:off x="1547664" y="2852936"/>
            <a:ext cx="546945" cy="646331"/>
          </a:xfrm>
          <a:prstGeom prst="rect">
            <a:avLst/>
          </a:prstGeom>
          <a:noFill/>
        </p:spPr>
        <p:txBody>
          <a:bodyPr wrap="none" rtlCol="0">
            <a:spAutoFit/>
          </a:bodyPr>
          <a:lstStyle/>
          <a:p>
            <a:r>
              <a:rPr lang="en-US" altLang="zh-CN" sz="3600" b="1" dirty="0" err="1" smtClean="0">
                <a:solidFill>
                  <a:srgbClr val="C00000"/>
                </a:solidFill>
                <a:latin typeface="+mj-lt"/>
                <a:ea typeface="黑体" panose="02010609060101010101" pitchFamily="49" charset="-122"/>
              </a:rPr>
              <a:t>dǐ</a:t>
            </a:r>
            <a:endParaRPr lang="zh-CN" altLang="en-US" sz="3600" b="1" dirty="0">
              <a:solidFill>
                <a:srgbClr val="C00000"/>
              </a:solidFill>
              <a:latin typeface="+mj-lt"/>
              <a:ea typeface="黑体" panose="02010609060101010101" pitchFamily="49" charset="-122"/>
            </a:endParaRPr>
          </a:p>
        </p:txBody>
      </p:sp>
      <p:sp>
        <p:nvSpPr>
          <p:cNvPr id="21" name="TextBox 20"/>
          <p:cNvSpPr txBox="1"/>
          <p:nvPr/>
        </p:nvSpPr>
        <p:spPr>
          <a:xfrm>
            <a:off x="3707904" y="4653136"/>
            <a:ext cx="1111202" cy="646331"/>
          </a:xfrm>
          <a:prstGeom prst="rect">
            <a:avLst/>
          </a:prstGeom>
          <a:noFill/>
        </p:spPr>
        <p:txBody>
          <a:bodyPr wrap="none" rtlCol="0">
            <a:spAutoFit/>
          </a:bodyPr>
          <a:lstStyle/>
          <a:p>
            <a:r>
              <a:rPr lang="zh-CN" altLang="en-US" sz="3600" b="1" dirty="0" smtClean="0"/>
              <a:t>昏庸</a:t>
            </a:r>
            <a:endParaRPr lang="zh-CN" altLang="en-US" sz="3600" b="1" dirty="0"/>
          </a:p>
        </p:txBody>
      </p:sp>
      <p:sp>
        <p:nvSpPr>
          <p:cNvPr id="22" name="TextBox 21"/>
          <p:cNvSpPr txBox="1"/>
          <p:nvPr/>
        </p:nvSpPr>
        <p:spPr>
          <a:xfrm>
            <a:off x="3059832" y="2924944"/>
            <a:ext cx="1125629" cy="584775"/>
          </a:xfrm>
          <a:prstGeom prst="rect">
            <a:avLst/>
          </a:prstGeom>
          <a:noFill/>
        </p:spPr>
        <p:txBody>
          <a:bodyPr wrap="none" rtlCol="0">
            <a:spAutoFit/>
          </a:bodyPr>
          <a:lstStyle/>
          <a:p>
            <a:r>
              <a:rPr lang="en-US" altLang="zh-CN" sz="3200" b="1" dirty="0" err="1" smtClean="0">
                <a:solidFill>
                  <a:srgbClr val="C00000"/>
                </a:solidFill>
                <a:latin typeface="+mj-lt"/>
                <a:ea typeface="仿宋_GB2312" pitchFamily="49" charset="-122"/>
              </a:rPr>
              <a:t>qīng</a:t>
            </a:r>
            <a:r>
              <a:rPr lang="en-US" altLang="zh-CN" sz="3200" b="1" dirty="0" smtClean="0">
                <a:solidFill>
                  <a:srgbClr val="C00000"/>
                </a:solidFill>
                <a:latin typeface="仿宋_GB2312" pitchFamily="49" charset="-122"/>
                <a:ea typeface="仿宋_GB2312" pitchFamily="49" charset="-122"/>
              </a:rPr>
              <a:t> </a:t>
            </a:r>
            <a:endParaRPr lang="zh-CN" altLang="en-US" sz="3200" b="1" dirty="0">
              <a:solidFill>
                <a:srgbClr val="C00000"/>
              </a:solidFill>
            </a:endParaRPr>
          </a:p>
        </p:txBody>
      </p:sp>
      <p:sp>
        <p:nvSpPr>
          <p:cNvPr id="23" name="TextBox 22"/>
          <p:cNvSpPr txBox="1"/>
          <p:nvPr/>
        </p:nvSpPr>
        <p:spPr>
          <a:xfrm>
            <a:off x="7164288" y="5229200"/>
            <a:ext cx="184731" cy="707886"/>
          </a:xfrm>
          <a:prstGeom prst="rect">
            <a:avLst/>
          </a:prstGeom>
          <a:noFill/>
        </p:spPr>
        <p:txBody>
          <a:bodyPr wrap="none" rtlCol="0">
            <a:spAutoFit/>
          </a:bodyPr>
          <a:lstStyle/>
          <a:p>
            <a:endParaRPr lang="zh-CN" altLang="en-US" sz="4000" b="1" dirty="0">
              <a:solidFill>
                <a:srgbClr val="C00000"/>
              </a:solidFill>
              <a:latin typeface="黑体" panose="02010609060101010101" pitchFamily="49" charset="-122"/>
              <a:ea typeface="黑体" panose="02010609060101010101" pitchFamily="49" charset="-122"/>
            </a:endParaRPr>
          </a:p>
        </p:txBody>
      </p:sp>
      <p:sp>
        <p:nvSpPr>
          <p:cNvPr id="24" name="矩形 23"/>
          <p:cNvSpPr/>
          <p:nvPr/>
        </p:nvSpPr>
        <p:spPr>
          <a:xfrm>
            <a:off x="6804248" y="2852936"/>
            <a:ext cx="700833" cy="707886"/>
          </a:xfrm>
          <a:prstGeom prst="rect">
            <a:avLst/>
          </a:prstGeom>
        </p:spPr>
        <p:txBody>
          <a:bodyPr wrap="none">
            <a:spAutoFit/>
          </a:bodyPr>
          <a:lstStyle/>
          <a:p>
            <a:pPr lvl="0"/>
            <a:r>
              <a:rPr lang="en-US" altLang="zh-CN" sz="4000" b="1" dirty="0" err="1" smtClean="0">
                <a:solidFill>
                  <a:srgbClr val="C00000"/>
                </a:solidFill>
                <a:latin typeface="黑体" panose="02010609060101010101" pitchFamily="49" charset="-122"/>
                <a:ea typeface="黑体" panose="02010609060101010101" pitchFamily="49" charset="-122"/>
              </a:rPr>
              <a:t>wǔ</a:t>
            </a:r>
            <a:endParaRPr lang="zh-CN" altLang="en-US" sz="4000" b="1" dirty="0">
              <a:solidFill>
                <a:srgbClr val="C00000"/>
              </a:solidFill>
              <a:latin typeface="黑体" panose="02010609060101010101" pitchFamily="49" charset="-122"/>
              <a:ea typeface="黑体" panose="02010609060101010101" pitchFamily="49" charset="-122"/>
            </a:endParaRPr>
          </a:p>
        </p:txBody>
      </p:sp>
      <p:sp>
        <p:nvSpPr>
          <p:cNvPr id="25" name="TextBox 24"/>
          <p:cNvSpPr txBox="1"/>
          <p:nvPr/>
        </p:nvSpPr>
        <p:spPr>
          <a:xfrm>
            <a:off x="4067944" y="2996952"/>
            <a:ext cx="1015021" cy="584775"/>
          </a:xfrm>
          <a:prstGeom prst="rect">
            <a:avLst/>
          </a:prstGeom>
          <a:noFill/>
        </p:spPr>
        <p:txBody>
          <a:bodyPr wrap="none" rtlCol="0">
            <a:spAutoFit/>
          </a:bodyPr>
          <a:lstStyle/>
          <a:p>
            <a:r>
              <a:rPr lang="en-US" altLang="zh-CN" sz="3200" b="1" dirty="0" err="1" smtClean="0">
                <a:solidFill>
                  <a:srgbClr val="C00000"/>
                </a:solidFill>
              </a:rPr>
              <a:t>ch</a:t>
            </a:r>
            <a:r>
              <a:rPr lang="en-US" altLang="en-US" sz="3200" b="1" dirty="0" err="1" smtClean="0">
                <a:solidFill>
                  <a:srgbClr val="C00000"/>
                </a:solidFill>
              </a:rPr>
              <a:t>ú</a:t>
            </a:r>
            <a:r>
              <a:rPr lang="en-US" altLang="zh-CN" sz="3200" b="1" dirty="0" err="1" smtClean="0">
                <a:solidFill>
                  <a:srgbClr val="C00000"/>
                </a:solidFill>
              </a:rPr>
              <a:t>n</a:t>
            </a:r>
            <a:endParaRPr lang="zh-CN" alt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2"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TextBox 2"/>
          <p:cNvSpPr txBox="1"/>
          <p:nvPr/>
        </p:nvSpPr>
        <p:spPr>
          <a:xfrm>
            <a:off x="508303" y="1556792"/>
            <a:ext cx="8449749" cy="2062103"/>
          </a:xfrm>
          <a:prstGeom prst="rect">
            <a:avLst/>
          </a:prstGeom>
          <a:noFill/>
        </p:spPr>
        <p:txBody>
          <a:bodyPr wrap="none" rtlCol="0">
            <a:spAutoFit/>
          </a:bodyPr>
          <a:lstStyle/>
          <a:p>
            <a:r>
              <a:rPr lang="zh-CN" altLang="en-US" sz="3200" b="1" dirty="0" smtClean="0">
                <a:solidFill>
                  <a:srgbClr val="C00000"/>
                </a:solidFill>
              </a:rPr>
              <a:t>聚精会神      毫不惧怕     针锋相对     唇枪舌剑  </a:t>
            </a:r>
            <a:endParaRPr lang="en-US" altLang="zh-CN" sz="3200" b="1" dirty="0" smtClean="0">
              <a:solidFill>
                <a:srgbClr val="C00000"/>
              </a:solidFill>
            </a:endParaRPr>
          </a:p>
          <a:p>
            <a:endParaRPr lang="en-US" altLang="zh-CN" sz="3200" b="1" dirty="0" smtClean="0">
              <a:solidFill>
                <a:srgbClr val="C00000"/>
              </a:solidFill>
            </a:endParaRPr>
          </a:p>
          <a:p>
            <a:r>
              <a:rPr lang="zh-CN" altLang="en-US" sz="3200" b="1" dirty="0" smtClean="0">
                <a:solidFill>
                  <a:srgbClr val="C00000"/>
                </a:solidFill>
              </a:rPr>
              <a:t>  </a:t>
            </a:r>
            <a:endParaRPr lang="en-US" altLang="zh-CN" sz="3200" b="1" dirty="0" smtClean="0">
              <a:solidFill>
                <a:srgbClr val="C00000"/>
              </a:solidFill>
            </a:endParaRPr>
          </a:p>
          <a:p>
            <a:r>
              <a:rPr lang="zh-CN" altLang="en-US" sz="3200" b="1" dirty="0" smtClean="0">
                <a:solidFill>
                  <a:srgbClr val="C00000"/>
                </a:solidFill>
              </a:rPr>
              <a:t>寸步不让      若有所悟      深明大义    宽容大度</a:t>
            </a:r>
            <a:endParaRPr lang="zh-CN" altLang="en-US" sz="32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探究讨论</a:t>
            </a:r>
            <a:endParaRPr lang="zh-CN" altLang="en-US" dirty="0"/>
          </a:p>
        </p:txBody>
      </p:sp>
      <p:sp>
        <p:nvSpPr>
          <p:cNvPr id="3" name="TextBox 2"/>
          <p:cNvSpPr txBox="1"/>
          <p:nvPr/>
        </p:nvSpPr>
        <p:spPr>
          <a:xfrm>
            <a:off x="841727" y="1340768"/>
            <a:ext cx="8302273" cy="523220"/>
          </a:xfrm>
          <a:prstGeom prst="rect">
            <a:avLst/>
          </a:prstGeom>
          <a:noFill/>
        </p:spPr>
        <p:txBody>
          <a:bodyPr wrap="none" rtlCol="0">
            <a:spAutoFit/>
          </a:bodyPr>
          <a:lstStyle/>
          <a:p>
            <a:r>
              <a:rPr lang="en-US" altLang="zh-CN" sz="2800" b="1" dirty="0" smtClean="0">
                <a:solidFill>
                  <a:schemeClr val="tx2"/>
                </a:solidFill>
              </a:rPr>
              <a:t>1</a:t>
            </a:r>
            <a:r>
              <a:rPr lang="zh-CN" altLang="en-US" sz="2800" b="1" dirty="0" smtClean="0">
                <a:solidFill>
                  <a:schemeClr val="tx2"/>
                </a:solidFill>
              </a:rPr>
              <a:t>、说说“负荆请罪”这个成语的意思和它的来源。</a:t>
            </a:r>
            <a:endParaRPr lang="zh-CN" altLang="en-US" sz="2800" b="1" dirty="0">
              <a:solidFill>
                <a:schemeClr val="tx2"/>
              </a:solidFill>
            </a:endParaRPr>
          </a:p>
        </p:txBody>
      </p:sp>
      <p:sp>
        <p:nvSpPr>
          <p:cNvPr id="4" name="TextBox 3"/>
          <p:cNvSpPr txBox="1"/>
          <p:nvPr/>
        </p:nvSpPr>
        <p:spPr>
          <a:xfrm>
            <a:off x="899592" y="1844824"/>
            <a:ext cx="7609776" cy="830997"/>
          </a:xfrm>
          <a:prstGeom prst="rect">
            <a:avLst/>
          </a:prstGeom>
          <a:noFill/>
        </p:spPr>
        <p:txBody>
          <a:bodyPr wrap="none" rtlCol="0">
            <a:spAutoFit/>
          </a:bodyPr>
          <a:lstStyle/>
          <a:p>
            <a:r>
              <a:rPr lang="zh-CN" altLang="en-US" sz="2400" b="1" dirty="0" smtClean="0">
                <a:solidFill>
                  <a:srgbClr val="C00000"/>
                </a:solidFill>
              </a:rPr>
              <a:t>负荆请罪：背着荆条去请罪，表示愿受责罚。也表示向</a:t>
            </a:r>
            <a:endParaRPr lang="en-US" altLang="zh-CN" sz="2400" b="1" dirty="0" smtClean="0">
              <a:solidFill>
                <a:srgbClr val="C00000"/>
              </a:solidFill>
            </a:endParaRPr>
          </a:p>
          <a:p>
            <a:r>
              <a:rPr lang="zh-CN" altLang="en-US" sz="2400" b="1" dirty="0" smtClean="0">
                <a:solidFill>
                  <a:srgbClr val="C00000"/>
                </a:solidFill>
              </a:rPr>
              <a:t>人认错赔罪。负，背着。</a:t>
            </a:r>
            <a:endParaRPr lang="zh-CN" altLang="en-US" sz="2400" b="1" dirty="0">
              <a:solidFill>
                <a:srgbClr val="C00000"/>
              </a:solidFill>
            </a:endParaRPr>
          </a:p>
        </p:txBody>
      </p:sp>
      <p:sp>
        <p:nvSpPr>
          <p:cNvPr id="5" name="TextBox 4"/>
          <p:cNvSpPr txBox="1"/>
          <p:nvPr/>
        </p:nvSpPr>
        <p:spPr>
          <a:xfrm>
            <a:off x="971600" y="2780928"/>
            <a:ext cx="5216493" cy="461665"/>
          </a:xfrm>
          <a:prstGeom prst="rect">
            <a:avLst/>
          </a:prstGeom>
          <a:noFill/>
        </p:spPr>
        <p:txBody>
          <a:bodyPr wrap="none" rtlCol="0">
            <a:spAutoFit/>
          </a:bodyPr>
          <a:lstStyle/>
          <a:p>
            <a:r>
              <a:rPr lang="zh-CN" altLang="en-US" sz="2400" b="1" dirty="0" smtClean="0">
                <a:solidFill>
                  <a:srgbClr val="C00000"/>
                </a:solidFill>
              </a:rPr>
              <a:t>来源：出自</a:t>
            </a:r>
            <a:r>
              <a:rPr lang="en-US" altLang="zh-CN" sz="2400" b="1" dirty="0" smtClean="0">
                <a:solidFill>
                  <a:srgbClr val="C00000"/>
                </a:solidFill>
              </a:rPr>
              <a:t>《</a:t>
            </a:r>
            <a:r>
              <a:rPr lang="zh-CN" altLang="en-US" sz="2400" b="1" dirty="0" smtClean="0">
                <a:solidFill>
                  <a:srgbClr val="C00000"/>
                </a:solidFill>
              </a:rPr>
              <a:t>史记</a:t>
            </a:r>
            <a:r>
              <a:rPr lang="en-US" altLang="zh-CN" sz="2400" b="1" dirty="0" smtClean="0">
                <a:solidFill>
                  <a:srgbClr val="C00000"/>
                </a:solidFill>
              </a:rPr>
              <a:t>·</a:t>
            </a:r>
            <a:r>
              <a:rPr lang="zh-CN" altLang="en-US" sz="2400" b="1" dirty="0" smtClean="0">
                <a:solidFill>
                  <a:srgbClr val="C00000"/>
                </a:solidFill>
              </a:rPr>
              <a:t>廉颇蔺相如列传</a:t>
            </a:r>
            <a:r>
              <a:rPr lang="en-US" altLang="zh-CN" sz="2400" b="1" dirty="0" smtClean="0">
                <a:solidFill>
                  <a:srgbClr val="C00000"/>
                </a:solidFill>
              </a:rPr>
              <a:t>》</a:t>
            </a:r>
            <a:endParaRPr lang="zh-CN" altLang="en-US" sz="2400" b="1" dirty="0">
              <a:solidFill>
                <a:srgbClr val="C00000"/>
              </a:solidFill>
            </a:endParaRPr>
          </a:p>
        </p:txBody>
      </p:sp>
      <p:sp>
        <p:nvSpPr>
          <p:cNvPr id="6" name="TextBox 5"/>
          <p:cNvSpPr txBox="1"/>
          <p:nvPr/>
        </p:nvSpPr>
        <p:spPr>
          <a:xfrm>
            <a:off x="759974" y="3573016"/>
            <a:ext cx="6059672" cy="523220"/>
          </a:xfrm>
          <a:prstGeom prst="rect">
            <a:avLst/>
          </a:prstGeom>
          <a:noFill/>
        </p:spPr>
        <p:txBody>
          <a:bodyPr wrap="none" rtlCol="0">
            <a:spAutoFit/>
          </a:bodyPr>
          <a:lstStyle/>
          <a:p>
            <a:r>
              <a:rPr lang="en-US" altLang="zh-CN" sz="2400" b="1" dirty="0" smtClean="0">
                <a:solidFill>
                  <a:srgbClr val="002060"/>
                </a:solidFill>
              </a:rPr>
              <a:t>2</a:t>
            </a:r>
            <a:r>
              <a:rPr lang="zh-CN" altLang="en-US" sz="2400" b="1" dirty="0" smtClean="0">
                <a:solidFill>
                  <a:srgbClr val="002060"/>
                </a:solidFill>
              </a:rPr>
              <a:t>、</a:t>
            </a:r>
            <a:r>
              <a:rPr lang="zh-CN" altLang="en-US" sz="2800" b="1" dirty="0" smtClean="0">
                <a:solidFill>
                  <a:srgbClr val="002060"/>
                </a:solidFill>
              </a:rPr>
              <a:t>谁向谁请罪？为什么要负荆请罪？</a:t>
            </a:r>
            <a:endParaRPr lang="zh-CN" altLang="en-US" sz="2400" b="1" dirty="0">
              <a:solidFill>
                <a:srgbClr val="002060"/>
              </a:solidFill>
            </a:endParaRPr>
          </a:p>
        </p:txBody>
      </p:sp>
      <p:sp>
        <p:nvSpPr>
          <p:cNvPr id="7" name="TextBox 6"/>
          <p:cNvSpPr txBox="1"/>
          <p:nvPr/>
        </p:nvSpPr>
        <p:spPr>
          <a:xfrm>
            <a:off x="1115616" y="4437112"/>
            <a:ext cx="2969083" cy="461665"/>
          </a:xfrm>
          <a:prstGeom prst="rect">
            <a:avLst/>
          </a:prstGeom>
          <a:noFill/>
        </p:spPr>
        <p:txBody>
          <a:bodyPr wrap="none" rtlCol="0">
            <a:spAutoFit/>
          </a:bodyPr>
          <a:lstStyle/>
          <a:p>
            <a:r>
              <a:rPr lang="zh-CN" altLang="en-US" sz="2400" b="1" dirty="0" smtClean="0">
                <a:solidFill>
                  <a:srgbClr val="C00000"/>
                </a:solidFill>
              </a:rPr>
              <a:t>廉颇向蔺相如请罪。</a:t>
            </a:r>
            <a:endParaRPr lang="zh-CN" alt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了解人物</a:t>
            </a:r>
            <a:endParaRPr lang="zh-CN" altLang="en-US" dirty="0"/>
          </a:p>
        </p:txBody>
      </p:sp>
      <p:sp>
        <p:nvSpPr>
          <p:cNvPr id="3" name="TextBox 2"/>
          <p:cNvSpPr txBox="1"/>
          <p:nvPr/>
        </p:nvSpPr>
        <p:spPr>
          <a:xfrm>
            <a:off x="323528" y="1412776"/>
            <a:ext cx="8568952" cy="2246769"/>
          </a:xfrm>
          <a:prstGeom prst="rect">
            <a:avLst/>
          </a:prstGeom>
          <a:noFill/>
        </p:spPr>
        <p:txBody>
          <a:bodyPr wrap="square" rtlCol="0">
            <a:spAutoFit/>
          </a:bodyPr>
          <a:lstStyle/>
          <a:p>
            <a:r>
              <a:rPr lang="zh-CN" altLang="en-US" sz="2800" b="1" dirty="0" smtClean="0">
                <a:solidFill>
                  <a:srgbClr val="C00000"/>
                </a:solidFill>
              </a:rPr>
              <a:t>蔺相如：赵国的上卿。上卿相当于我们比较熟悉的宰相。他是当时赵国文职官员中级别最高的官员。他机智、果敢，曾经在渑池会上勇斗秦王，并让赵国的和氏璧安全回国，</a:t>
            </a:r>
            <a:endParaRPr lang="en-US" altLang="zh-CN" sz="2800" b="1" dirty="0" smtClean="0">
              <a:solidFill>
                <a:srgbClr val="C00000"/>
              </a:solidFill>
            </a:endParaRPr>
          </a:p>
          <a:p>
            <a:r>
              <a:rPr lang="zh-CN" altLang="en-US" sz="2800" b="1" dirty="0" smtClean="0">
                <a:solidFill>
                  <a:srgbClr val="C00000"/>
                </a:solidFill>
              </a:rPr>
              <a:t>史称“完璧归赵”。</a:t>
            </a:r>
            <a:endParaRPr lang="zh-CN" altLang="en-US" sz="2800" b="1" dirty="0">
              <a:solidFill>
                <a:srgbClr val="C00000"/>
              </a:solidFill>
            </a:endParaRPr>
          </a:p>
        </p:txBody>
      </p:sp>
      <p:sp>
        <p:nvSpPr>
          <p:cNvPr id="4" name="TextBox 3"/>
          <p:cNvSpPr txBox="1"/>
          <p:nvPr/>
        </p:nvSpPr>
        <p:spPr>
          <a:xfrm>
            <a:off x="395536" y="3861048"/>
            <a:ext cx="8748464" cy="2246769"/>
          </a:xfrm>
          <a:prstGeom prst="rect">
            <a:avLst/>
          </a:prstGeom>
          <a:noFill/>
        </p:spPr>
        <p:txBody>
          <a:bodyPr wrap="square" rtlCol="0">
            <a:spAutoFit/>
          </a:bodyPr>
          <a:lstStyle/>
          <a:p>
            <a:r>
              <a:rPr lang="zh-CN" altLang="en-US" sz="2800" b="1" dirty="0" smtClean="0">
                <a:solidFill>
                  <a:srgbClr val="002060"/>
                </a:solidFill>
              </a:rPr>
              <a:t>廉颇：廉颇是战国时期一位杰出的军事将领，其征战数十年，攻城无数而未尝败绩。为人亦襟怀坦白，敢于知错就改。他的一生，正如司马光所言：“廉颇一生用与不用，实为赵国存亡所系。此真可以为后代用人殷鉴矣。”</a:t>
            </a:r>
            <a:endParaRPr lang="zh-CN" altLang="en-US" sz="28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b="1" dirty="0" smtClean="0">
                <a:solidFill>
                  <a:srgbClr val="FF0000"/>
                </a:solidFill>
              </a:rPr>
              <a:t>请罪背景</a:t>
            </a:r>
            <a:endParaRPr lang="zh-CN" altLang="en-US" sz="4800" b="1" dirty="0">
              <a:solidFill>
                <a:srgbClr val="FF0000"/>
              </a:solidFill>
            </a:endParaRPr>
          </a:p>
        </p:txBody>
      </p:sp>
      <p:sp>
        <p:nvSpPr>
          <p:cNvPr id="3" name="TextBox 2"/>
          <p:cNvSpPr txBox="1"/>
          <p:nvPr/>
        </p:nvSpPr>
        <p:spPr>
          <a:xfrm>
            <a:off x="467544" y="1412776"/>
            <a:ext cx="7956376" cy="4524315"/>
          </a:xfrm>
          <a:prstGeom prst="rect">
            <a:avLst/>
          </a:prstGeom>
          <a:noFill/>
        </p:spPr>
        <p:txBody>
          <a:bodyPr wrap="square" rtlCol="0">
            <a:spAutoFit/>
          </a:bodyPr>
          <a:lstStyle/>
          <a:p>
            <a:r>
              <a:rPr lang="zh-CN" altLang="en-US" sz="3600" b="1" dirty="0" smtClean="0">
                <a:solidFill>
                  <a:schemeClr val="hlink"/>
                </a:solidFill>
              </a:rPr>
              <a:t>负荆请罪”这则故事是有缘由的，廉颇为什么会和蔺相如闹不和呢？这事起于蔺相如的地位。原本是一官员家门客的蔺相如，</a:t>
            </a:r>
            <a:endParaRPr lang="en-US" altLang="zh-CN" sz="3600" b="1" dirty="0" smtClean="0">
              <a:solidFill>
                <a:schemeClr val="hlink"/>
              </a:solidFill>
            </a:endParaRPr>
          </a:p>
          <a:p>
            <a:r>
              <a:rPr lang="zh-CN" altLang="en-US" sz="3600" b="1" dirty="0" smtClean="0">
                <a:solidFill>
                  <a:schemeClr val="hlink"/>
                </a:solidFill>
              </a:rPr>
              <a:t>凭着他的足智多谋、不畏强暴为赵国屡立奇功，深得赵王的器重，一步步高升，最后做了职位比廉颇还大的上卿。 </a:t>
            </a:r>
            <a:endParaRPr lang="zh-CN" altLang="en-US" sz="3600" b="1" dirty="0">
              <a:solidFill>
                <a:schemeClr val="hlin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63272" cy="1143000"/>
          </a:xfrm>
        </p:spPr>
        <p:txBody>
          <a:bodyPr>
            <a:noAutofit/>
          </a:bodyPr>
          <a:lstStyle/>
          <a:p>
            <a:r>
              <a:rPr lang="zh-CN" altLang="en-US" sz="3200" b="1" dirty="0" smtClean="0"/>
              <a:t>仔细阅读剧本，想一想：每一幕主要讲述了什么内容？你能用简洁的话语分别概括出来吗？</a:t>
            </a:r>
            <a:endParaRPr lang="zh-CN" altLang="en-US" sz="3200" b="1" dirty="0"/>
          </a:p>
        </p:txBody>
      </p:sp>
      <p:sp>
        <p:nvSpPr>
          <p:cNvPr id="3" name="TextBox 2"/>
          <p:cNvSpPr txBox="1"/>
          <p:nvPr/>
        </p:nvSpPr>
        <p:spPr>
          <a:xfrm>
            <a:off x="1" y="1628800"/>
            <a:ext cx="8532440" cy="1384995"/>
          </a:xfrm>
          <a:prstGeom prst="rect">
            <a:avLst/>
          </a:prstGeom>
          <a:noFill/>
        </p:spPr>
        <p:txBody>
          <a:bodyPr wrap="square" rtlCol="0">
            <a:spAutoFit/>
          </a:bodyPr>
          <a:lstStyle/>
          <a:p>
            <a:r>
              <a:rPr lang="zh-CN" altLang="en-US" sz="2800" b="1" dirty="0" smtClean="0">
                <a:solidFill>
                  <a:srgbClr val="002060"/>
                </a:solidFill>
              </a:rPr>
              <a:t>第一幕：蔺相如的门客韩勃因为感觉蔺相如怕事，不敢与廉颇正面交锋。蔺相如告诉门客他这么做是为了赵国的安危。</a:t>
            </a:r>
            <a:endParaRPr lang="zh-CN" altLang="en-US" sz="2800" b="1" dirty="0">
              <a:solidFill>
                <a:srgbClr val="002060"/>
              </a:solidFill>
            </a:endParaRPr>
          </a:p>
        </p:txBody>
      </p:sp>
      <p:sp>
        <p:nvSpPr>
          <p:cNvPr id="4" name="TextBox 3"/>
          <p:cNvSpPr txBox="1"/>
          <p:nvPr/>
        </p:nvSpPr>
        <p:spPr>
          <a:xfrm>
            <a:off x="0" y="3501008"/>
            <a:ext cx="8676456" cy="1384995"/>
          </a:xfrm>
          <a:prstGeom prst="rect">
            <a:avLst/>
          </a:prstGeom>
          <a:noFill/>
        </p:spPr>
        <p:txBody>
          <a:bodyPr wrap="square" rtlCol="0">
            <a:spAutoFit/>
          </a:bodyPr>
          <a:lstStyle/>
          <a:p>
            <a:r>
              <a:rPr lang="zh-CN" altLang="en-US" sz="2800" b="1" dirty="0" smtClean="0">
                <a:solidFill>
                  <a:srgbClr val="C00000"/>
                </a:solidFill>
              </a:rPr>
              <a:t>第二幕：廉颇知道了蔺相如不与自己正面交锋的原因后，深感羞愧，于是背着荆条到蔺相如家中请罪。两人摈弃前嫌，共话未来。</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2478</Words>
  <Application>WPS 演示</Application>
  <PresentationFormat>全屏显示(4:3)</PresentationFormat>
  <Paragraphs>214</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华文隶书</vt:lpstr>
      <vt:lpstr>Calibri</vt:lpstr>
      <vt:lpstr>GungsuhChe</vt:lpstr>
      <vt:lpstr>仿宋_GB2312</vt:lpstr>
      <vt:lpstr>黑体</vt:lpstr>
      <vt:lpstr>微软雅黑</vt:lpstr>
      <vt:lpstr>隶书</vt:lpstr>
      <vt:lpstr>华文中宋</vt:lpstr>
      <vt:lpstr>方正姚体</vt:lpstr>
      <vt:lpstr>华文新魏</vt:lpstr>
      <vt:lpstr>仿宋</vt:lpstr>
      <vt:lpstr>自定义设计方案</vt:lpstr>
      <vt:lpstr>PowerPoint 演示文稿</vt:lpstr>
      <vt:lpstr>了解课文题材</vt:lpstr>
      <vt:lpstr>阅读剧本的一般方法</vt:lpstr>
      <vt:lpstr>注意易错字词</vt:lpstr>
      <vt:lpstr>PowerPoint 演示文稿</vt:lpstr>
      <vt:lpstr>探究讨论</vt:lpstr>
      <vt:lpstr>了解人物</vt:lpstr>
      <vt:lpstr>请罪背景</vt:lpstr>
      <vt:lpstr>仔细阅读剧本，想一想：每一幕主要讲述了什么内容？你能用简洁的话语分别概括出来吗？</vt:lpstr>
      <vt:lpstr>第一幕</vt:lpstr>
      <vt:lpstr>PowerPoint 演示文稿</vt:lpstr>
      <vt:lpstr>PowerPoint 演示文稿</vt:lpstr>
      <vt:lpstr>PowerPoint 演示文稿</vt:lpstr>
      <vt:lpstr>第二幕</vt:lpstr>
      <vt:lpstr>PowerPoint 演示文稿</vt:lpstr>
      <vt:lpstr>   </vt:lpstr>
      <vt:lpstr>PowerPoint 演示文稿</vt:lpstr>
      <vt:lpstr>犯错能及时改正的词语</vt:lpstr>
      <vt:lpstr>PowerPoint 演示文稿</vt:lpstr>
      <vt:lpstr>PowerPoint 演示文稿</vt:lpstr>
      <vt:lpstr>PowerPoint 演示文稿</vt:lpstr>
      <vt:lpstr>才华展示秀： </vt:lpstr>
      <vt:lpstr> 话剧表演：将相和 （合理想象，注意人物的动作、神情） </vt:lpstr>
      <vt:lpstr>要求：发挥想象，能设身处地表现出廉颇负荆请罪时所说的话。     （语气中要能表现廉颇的真诚和对蔺相如的敬重）</vt:lpstr>
      <vt:lpstr>联系课文内容，你能对出下联吗？</vt:lpstr>
      <vt:lpstr>总结全文</vt:lpstr>
      <vt:lpstr>出自古诗词的成语</vt:lpstr>
      <vt:lpstr>PowerPoint 演示文稿</vt:lpstr>
      <vt:lpstr>八拜之交</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asus</dc:creator>
  <cp:lastModifiedBy>DELL</cp:lastModifiedBy>
  <cp:revision>32</cp:revision>
  <dcterms:created xsi:type="dcterms:W3CDTF">2012-08-24T07:53:00Z</dcterms:created>
  <dcterms:modified xsi:type="dcterms:W3CDTF">2017-09-18T00:18:49Z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