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19" r:id="rId2"/>
    <p:sldId id="283" r:id="rId3"/>
    <p:sldId id="309" r:id="rId4"/>
    <p:sldId id="311" r:id="rId5"/>
    <p:sldId id="310" r:id="rId6"/>
    <p:sldId id="313" r:id="rId7"/>
    <p:sldId id="314" r:id="rId8"/>
    <p:sldId id="315" r:id="rId9"/>
    <p:sldId id="316" r:id="rId10"/>
    <p:sldId id="317" r:id="rId11"/>
    <p:sldId id="318" r:id="rId12"/>
    <p:sldId id="321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楷体_GB2312" pitchFamily="49" charset="-122"/>
      <p:regular r:id="rId19"/>
    </p:embeddedFont>
    <p:embeddedFont>
      <p:font typeface="楷体" pitchFamily="49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1A1AC"/>
    <a:srgbClr val="EDA5BA"/>
    <a:srgbClr val="E993AC"/>
    <a:srgbClr val="E2B8FA"/>
    <a:srgbClr val="ADDFFD"/>
    <a:srgbClr val="2895D8"/>
    <a:srgbClr val="9DD8FD"/>
    <a:srgbClr val="FAFEC6"/>
    <a:srgbClr val="A2E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111" d="100"/>
          <a:sy n="111" d="100"/>
        </p:scale>
        <p:origin x="-732" y="-84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2017.6.27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95736" y="2355726"/>
            <a:ext cx="31683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1~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的乘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法口诀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741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730175" y="1269464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说口诀，填得数。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7" name="标题 3"/>
          <p:cNvSpPr>
            <a:spLocks noGrp="1" noChangeArrowheads="1"/>
          </p:cNvSpPr>
          <p:nvPr/>
        </p:nvSpPr>
        <p:spPr bwMode="auto">
          <a:xfrm>
            <a:off x="1115616" y="181960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78644" y="1874525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3635896" y="181960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98924" y="1874525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156176" y="181960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19204" y="1874525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115616" y="2785841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78644" y="2840757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635896" y="2785841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98924" y="2840757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6156176" y="2785841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19204" y="2840757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166458" y="1811063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4690378" y="1811063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7210658" y="1811063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9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170098" y="2778561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591466" y="2778561"/>
            <a:ext cx="5980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7214298" y="2778561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045" y="2289116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 flipH="1">
            <a:off x="1835121" y="2347133"/>
            <a:ext cx="2736878" cy="432048"/>
          </a:xfrm>
          <a:prstGeom prst="wedgeRoundRectCallout">
            <a:avLst>
              <a:gd name="adj1" fmla="val 58437"/>
              <a:gd name="adj2" fmla="val -4259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763688" y="2343442"/>
            <a:ext cx="2808312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一二得二，得数是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1161986" y="3285688"/>
            <a:ext cx="1368152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二三得六</a:t>
            </a:r>
            <a:endParaRPr lang="zh-CN" altLang="en-US" sz="2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707904" y="2277576"/>
            <a:ext cx="1368152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二四得八</a:t>
            </a:r>
            <a:endParaRPr lang="zh-CN" altLang="en-US" sz="2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228184" y="2277576"/>
            <a:ext cx="1368152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三三得九</a:t>
            </a:r>
            <a:endParaRPr lang="zh-CN" altLang="en-US" sz="2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707904" y="3285688"/>
            <a:ext cx="1368152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三四十二</a:t>
            </a:r>
            <a:endParaRPr lang="zh-CN" altLang="en-US" sz="2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228184" y="3285688"/>
            <a:ext cx="1368152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一四得四</a:t>
            </a:r>
            <a:endParaRPr lang="zh-CN" altLang="en-US" sz="22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5" grpId="1" animBg="1"/>
      <p:bldP spid="35" grpId="2" animBg="1"/>
      <p:bldP spid="36" grpId="0"/>
      <p:bldP spid="36" grpId="1"/>
      <p:bldP spid="36" grpId="2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3803946" y="2990660"/>
            <a:ext cx="2160240" cy="36004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752" y="83168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187752" y="1263734"/>
            <a:ext cx="576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803946" y="2944053"/>
            <a:ext cx="2231677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一共有多少盒？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80210" y="2774636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466041" y="3596954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201734" y="36860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113835" y="36860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908438" y="36860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3100958" y="3612795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4028516" y="3612795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4813166" y="3612795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3613560" y="3604249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5185550" y="3596954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5571228" y="3617686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盒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" name="图片 19" descr="3－例5－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298133"/>
            <a:ext cx="1460165" cy="1274326"/>
          </a:xfrm>
          <a:prstGeom prst="rect">
            <a:avLst/>
          </a:prstGeom>
        </p:spPr>
      </p:pic>
      <p:pic>
        <p:nvPicPr>
          <p:cNvPr id="21" name="图片 20" descr="3－例5－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1940" y="1298133"/>
            <a:ext cx="1460165" cy="1274326"/>
          </a:xfrm>
          <a:prstGeom prst="rect">
            <a:avLst/>
          </a:prstGeom>
        </p:spPr>
      </p:pic>
      <p:pic>
        <p:nvPicPr>
          <p:cNvPr id="22" name="图片 21" descr="3－例5－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298133"/>
            <a:ext cx="1460165" cy="127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9" grpId="0"/>
      <p:bldP spid="36" grpId="0"/>
      <p:bldP spid="47" grpId="0"/>
      <p:bldP spid="47" grpId="1"/>
      <p:bldP spid="48" grpId="0" animBg="1"/>
      <p:bldP spid="49" grpId="0" animBg="1"/>
      <p:bldP spid="50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796136" y="2499742"/>
            <a:ext cx="1512168" cy="86409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 flipV="1">
            <a:off x="4947122" y="3651250"/>
            <a:ext cx="2663725" cy="670044"/>
          </a:xfrm>
          <a:prstGeom prst="wedgeRoundRectCallout">
            <a:avLst>
              <a:gd name="adj1" fmla="val 57985"/>
              <a:gd name="adj2" fmla="val 121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71640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947122" y="3535847"/>
            <a:ext cx="2793229" cy="86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计算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2×1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，也用“一二得二”这句口诀。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1475656" y="3003798"/>
            <a:ext cx="53285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坐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人，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           坐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979712" y="242773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3707904" y="242773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2＝2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868144" y="242773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一二得二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979712" y="293179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707904" y="293179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2＝4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868144" y="293179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二二得四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979712" y="343584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想一想：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880" y="3745230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4302563" y="348712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293085" y="3432140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32" name="图片 31" descr="3－例3－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4564" y="483518"/>
            <a:ext cx="5111997" cy="2513398"/>
          </a:xfrm>
          <a:prstGeom prst="rect">
            <a:avLst/>
          </a:prstGeom>
        </p:spPr>
      </p:pic>
      <p:pic>
        <p:nvPicPr>
          <p:cNvPr id="33" name="图片 32" descr="3－例3－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3075806"/>
            <a:ext cx="936104" cy="428683"/>
          </a:xfrm>
          <a:prstGeom prst="rect">
            <a:avLst/>
          </a:prstGeom>
        </p:spPr>
      </p:pic>
      <p:pic>
        <p:nvPicPr>
          <p:cNvPr id="34" name="图片 33" descr="3－例3－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587" y="3075806"/>
            <a:ext cx="936104" cy="42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3077E-6 L 2.5E-6 -0.12581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515 L -0.00382 -0.230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515 L -0.00382 -0.230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515 L -0.00382 -0.230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47" grpId="0"/>
      <p:bldP spid="13" grpId="0"/>
      <p:bldP spid="13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796136" y="2283718"/>
            <a:ext cx="1512168" cy="1368152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851920" y="4027802"/>
            <a:ext cx="31956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sym typeface="宋体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611560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3059832" y="2427734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 坐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979712" y="221171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3707904" y="221171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3＝3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868144" y="221171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一三得三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979712" y="269745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707904" y="269745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3＝6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868144" y="269745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二三得六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979712" y="3811778"/>
            <a:ext cx="52565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想一想：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                  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02563" y="386305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284539" y="380807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2240" y="386305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750" y="915566"/>
            <a:ext cx="6905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979712" y="318319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707904" y="318319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3＝9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5868144" y="318319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三三得九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6723694" y="380807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8804" y="2491196"/>
            <a:ext cx="790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059832" y="2967794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 坐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8804" y="3031256"/>
            <a:ext cx="790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059832" y="3507854"/>
            <a:ext cx="3096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 坐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8804" y="3571316"/>
            <a:ext cx="790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961318" y="3507854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9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0.00154 L -0.19688 -0.1239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7 -0.36408 " pathEditMode="relative" ptsTypes="AA">
                                      <p:cBhvr>
                                        <p:cTn id="3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7 -0.36408 " pathEditMode="relative" ptsTypes="AA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7 -0.36408 " pathEditMode="relative" ptsTypes="AA">
                                      <p:cBhvr>
                                        <p:cTn id="4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7 -0.36408 " pathEditMode="relative" ptsTypes="AA">
                                      <p:cBhvr>
                                        <p:cTn id="4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03 L 0.17118 -0.36378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7 -0.36408 " pathEditMode="relative" ptsTypes="AA">
                                      <p:cBhvr>
                                        <p:cTn id="4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7 -0.36408 " pathEditMode="relative" ptsTypes="AA">
                                      <p:cBhvr>
                                        <p:cTn id="5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  <p:bldP spid="13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30" grpId="0" animBg="1"/>
      <p:bldP spid="31" grpId="0"/>
      <p:bldP spid="32" grpId="0" animBg="1"/>
      <p:bldP spid="33" grpId="0"/>
      <p:bldP spid="34" grpId="0"/>
      <p:bldP spid="35" grpId="0"/>
      <p:bldP spid="37" grpId="0"/>
      <p:bldP spid="38" grpId="0"/>
      <p:bldP spid="38" grpId="1"/>
      <p:bldP spid="40" grpId="0"/>
      <p:bldP spid="40" grpId="1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755616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224198" y="3075806"/>
            <a:ext cx="6804185" cy="7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每节车厢坐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人，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节车厢坐多少人？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节、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节车厢呢？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 flipV="1">
            <a:off x="4932040" y="2715766"/>
            <a:ext cx="2361182" cy="360040"/>
          </a:xfrm>
          <a:prstGeom prst="wedgeRoundRectCallout">
            <a:avLst>
              <a:gd name="adj1" fmla="val 59350"/>
              <a:gd name="adj2" fmla="val -5909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860032" y="2588222"/>
            <a:ext cx="2505197" cy="57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算一算，填在表里。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52320" y="2427734"/>
            <a:ext cx="495613" cy="8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直接连接符 49"/>
          <p:cNvCxnSpPr/>
          <p:nvPr/>
        </p:nvCxnSpPr>
        <p:spPr>
          <a:xfrm>
            <a:off x="2411760" y="3338200"/>
            <a:ext cx="43204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411760" y="3734244"/>
            <a:ext cx="43204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411760" y="4130288"/>
            <a:ext cx="43204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012160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292080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572000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851920" y="33382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2257932" y="3329654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车厢的节数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2411760" y="3701880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人  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3852490" y="332965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4572570" y="332965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5292080" y="332965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6012160" y="332965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3851920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4572000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5291510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6011590" y="372387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16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27" name="图片 26" descr="3－例5－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627534"/>
            <a:ext cx="5364026" cy="223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4961E-6 L -0.00191 -0.090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623 " pathEditMode="relative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47" grpId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436096" y="1923678"/>
            <a:ext cx="1728192" cy="1835584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"/>
          <p:cNvGrpSpPr/>
          <p:nvPr/>
        </p:nvGrpSpPr>
        <p:grpSpPr>
          <a:xfrm>
            <a:off x="755616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547664" y="188829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3275856" y="188829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4＝4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436096" y="188829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一四得四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547664" y="235613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275856" y="235613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4＝8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436096" y="235613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二四得八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547664" y="3811778"/>
            <a:ext cx="71287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想一想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：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             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            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9944" y="386305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851920" y="380807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76690" y="386305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547664" y="282398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275856" y="282398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4＝12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5436096" y="282398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三四十二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868144" y="380807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547664" y="1456246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可以编出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的乘法口诀。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547664" y="329183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3275856" y="3291830"/>
            <a:ext cx="12247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436096" y="3291830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四四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253822" y="3291830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十六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339752" y="673904"/>
            <a:ext cx="43204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339752" y="1069948"/>
            <a:ext cx="43204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2339752" y="1465992"/>
            <a:ext cx="43204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940152" y="67390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220072" y="67390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499992" y="67390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779912" y="67390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185924" y="665358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车厢的节数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339752" y="1037584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人  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780482" y="66535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500562" y="66535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5220072" y="66535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5940152" y="665358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3779912" y="105958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4499992" y="105958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5219502" y="105958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5939582" y="105958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16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892914" y="386305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7798908" y="380807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336747" y="334215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229052" y="3279578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30" grpId="0" animBg="1"/>
      <p:bldP spid="31" grpId="0"/>
      <p:bldP spid="32" grpId="0" animBg="1"/>
      <p:bldP spid="33" grpId="0"/>
      <p:bldP spid="34" grpId="0"/>
      <p:bldP spid="35" grpId="0"/>
      <p:bldP spid="37" grpId="0"/>
      <p:bldP spid="44" grpId="0"/>
      <p:bldP spid="45" grpId="0"/>
      <p:bldP spid="46" grpId="0"/>
      <p:bldP spid="47" grpId="0"/>
      <p:bldP spid="48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971600" y="1483084"/>
            <a:ext cx="1296144" cy="36858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2665608" y="1483084"/>
            <a:ext cx="1296144" cy="86409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4355976" y="1483084"/>
            <a:ext cx="1296144" cy="1368152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84168" y="1483084"/>
            <a:ext cx="1296144" cy="1835584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899592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一一得一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2603781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一二得二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4307970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一三得三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6012160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一四得四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2603781" y="1899675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二二得四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7" name="标题 3"/>
          <p:cNvSpPr>
            <a:spLocks noGrp="1" noChangeArrowheads="1"/>
          </p:cNvSpPr>
          <p:nvPr/>
        </p:nvSpPr>
        <p:spPr bwMode="auto">
          <a:xfrm>
            <a:off x="4307970" y="1899675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二三得六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6012160" y="1899675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二四得八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1" name="标题 3"/>
          <p:cNvSpPr>
            <a:spLocks noGrp="1" noChangeArrowheads="1"/>
          </p:cNvSpPr>
          <p:nvPr/>
        </p:nvSpPr>
        <p:spPr bwMode="auto">
          <a:xfrm>
            <a:off x="4307970" y="2379728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三三得九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2" name="标题 3"/>
          <p:cNvSpPr>
            <a:spLocks noGrp="1" noChangeArrowheads="1"/>
          </p:cNvSpPr>
          <p:nvPr/>
        </p:nvSpPr>
        <p:spPr bwMode="auto">
          <a:xfrm>
            <a:off x="6012160" y="2379728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三四十二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6" name="标题 3"/>
          <p:cNvSpPr>
            <a:spLocks noGrp="1" noChangeArrowheads="1"/>
          </p:cNvSpPr>
          <p:nvPr/>
        </p:nvSpPr>
        <p:spPr bwMode="auto">
          <a:xfrm>
            <a:off x="6012160" y="2859782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四四十六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75806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标题 3"/>
          <p:cNvSpPr>
            <a:spLocks noGrp="1" noChangeArrowheads="1"/>
          </p:cNvSpPr>
          <p:nvPr/>
        </p:nvSpPr>
        <p:spPr bwMode="auto">
          <a:xfrm>
            <a:off x="1403648" y="3507854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455422" y="355913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06" name="标题 3"/>
          <p:cNvSpPr>
            <a:spLocks noGrp="1" noChangeArrowheads="1"/>
          </p:cNvSpPr>
          <p:nvPr/>
        </p:nvSpPr>
        <p:spPr bwMode="auto">
          <a:xfrm>
            <a:off x="2445944" y="3504148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347864" y="3537132"/>
            <a:ext cx="1872208" cy="36858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标题 3"/>
          <p:cNvSpPr>
            <a:spLocks noGrp="1" noChangeArrowheads="1"/>
          </p:cNvSpPr>
          <p:nvPr/>
        </p:nvSpPr>
        <p:spPr bwMode="auto">
          <a:xfrm>
            <a:off x="3347864" y="347367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latin typeface="楷体_GB2312" pitchFamily="49" charset="-122"/>
                <a:ea typeface="楷体_GB2312" pitchFamily="49" charset="-122"/>
              </a:rPr>
              <a:t>一一得</a:t>
            </a:r>
            <a:r>
              <a:rPr lang="zh-CN" altLang="en-US" sz="2400" b="1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9" name="标题 3"/>
          <p:cNvSpPr>
            <a:spLocks noGrp="1" noChangeArrowheads="1"/>
          </p:cNvSpPr>
          <p:nvPr/>
        </p:nvSpPr>
        <p:spPr bwMode="auto">
          <a:xfrm>
            <a:off x="4554908" y="347367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10" name="标题 3"/>
          <p:cNvSpPr>
            <a:spLocks noGrp="1" noChangeArrowheads="1"/>
          </p:cNvSpPr>
          <p:nvPr/>
        </p:nvSpPr>
        <p:spPr bwMode="auto">
          <a:xfrm>
            <a:off x="3707904" y="771550"/>
            <a:ext cx="244770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2~4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的乘法口诀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11" name="标题 3"/>
          <p:cNvSpPr>
            <a:spLocks noGrp="1" noChangeArrowheads="1"/>
          </p:cNvSpPr>
          <p:nvPr/>
        </p:nvSpPr>
        <p:spPr bwMode="auto">
          <a:xfrm>
            <a:off x="2988394" y="771550"/>
            <a:ext cx="244770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1~4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的乘法口诀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8" grpId="0" animBg="1"/>
      <p:bldP spid="97" grpId="0" animBg="1"/>
      <p:bldP spid="29" grpId="0" animBg="1"/>
      <p:bldP spid="22" grpId="0"/>
      <p:bldP spid="82" grpId="0"/>
      <p:bldP spid="83" grpId="0"/>
      <p:bldP spid="84" grpId="0"/>
      <p:bldP spid="86" grpId="0"/>
      <p:bldP spid="87" grpId="0"/>
      <p:bldP spid="88" grpId="0"/>
      <p:bldP spid="91" grpId="0"/>
      <p:bldP spid="92" grpId="0"/>
      <p:bldP spid="96" grpId="0"/>
      <p:bldP spid="104" grpId="0"/>
      <p:bldP spid="104" grpId="1"/>
      <p:bldP spid="104" grpId="2"/>
      <p:bldP spid="105" grpId="0" animBg="1"/>
      <p:bldP spid="105" grpId="1" animBg="1"/>
      <p:bldP spid="105" grpId="2" animBg="1"/>
      <p:bldP spid="106" grpId="0"/>
      <p:bldP spid="106" grpId="1"/>
      <p:bldP spid="106" grpId="2"/>
      <p:bldP spid="107" grpId="0" animBg="1"/>
      <p:bldP spid="107" grpId="1" animBg="1"/>
      <p:bldP spid="107" grpId="2" animBg="1"/>
      <p:bldP spid="108" grpId="0"/>
      <p:bldP spid="108" grpId="1"/>
      <p:bldP spid="108" grpId="2"/>
      <p:bldP spid="109" grpId="0"/>
      <p:bldP spid="109" grpId="1"/>
      <p:bldP spid="109" grpId="2"/>
      <p:bldP spid="110" grpId="0"/>
      <p:bldP spid="110" grpId="1"/>
      <p:bldP spid="110" grpId="2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8926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323528" y="1301525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先用    摆一摆，再填空。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679928" y="1970864"/>
            <a:ext cx="2231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＝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＝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87606" y="199734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678128" y="1950908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679928" y="2640203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＝ 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  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   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＝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56074" y="266614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738050" y="2611166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679928" y="3309542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＝ 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  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   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＝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文本框 10245"/>
          <p:cNvSpPr txBox="1">
            <a:spLocks noChangeArrowheads="1"/>
          </p:cNvSpPr>
          <p:nvPr/>
        </p:nvSpPr>
        <p:spPr bwMode="auto">
          <a:xfrm>
            <a:off x="5508104" y="197086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口诀：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6444208" y="1970864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二三得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6444208" y="2640203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二二得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6444208" y="3309542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三四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75800" y="266147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3059832" y="266147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2294314" y="334840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2948224" y="334372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598072" y="334372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2369030" y="2611166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3059832" y="2611166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2297022" y="3291830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2945094" y="3291830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516252" y="3291830"/>
            <a:ext cx="54678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0" name="文本框 10245"/>
          <p:cNvSpPr txBox="1">
            <a:spLocks noChangeArrowheads="1"/>
          </p:cNvSpPr>
          <p:nvPr/>
        </p:nvSpPr>
        <p:spPr bwMode="auto">
          <a:xfrm>
            <a:off x="7668344" y="1970864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六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" name="文本框 10245"/>
          <p:cNvSpPr txBox="1">
            <a:spLocks noChangeArrowheads="1"/>
          </p:cNvSpPr>
          <p:nvPr/>
        </p:nvSpPr>
        <p:spPr bwMode="auto">
          <a:xfrm>
            <a:off x="7663438" y="2640203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" name="文本框 10245"/>
          <p:cNvSpPr txBox="1">
            <a:spLocks noChangeArrowheads="1"/>
          </p:cNvSpPr>
          <p:nvPr/>
        </p:nvSpPr>
        <p:spPr bwMode="auto">
          <a:xfrm>
            <a:off x="7327770" y="3309542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十二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30" name="图片 129" descr="一根小棒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8982" y="1275606"/>
            <a:ext cx="172698" cy="495746"/>
          </a:xfrm>
          <a:prstGeom prst="rect">
            <a:avLst/>
          </a:prstGeom>
        </p:spPr>
      </p:pic>
      <p:grpSp>
        <p:nvGrpSpPr>
          <p:cNvPr id="131" name="组合 130"/>
          <p:cNvGrpSpPr/>
          <p:nvPr/>
        </p:nvGrpSpPr>
        <p:grpSpPr>
          <a:xfrm>
            <a:off x="4831410" y="1923678"/>
            <a:ext cx="460670" cy="495746"/>
            <a:chOff x="4500563" y="843558"/>
            <a:chExt cx="460670" cy="495746"/>
          </a:xfrm>
        </p:grpSpPr>
        <p:pic>
          <p:nvPicPr>
            <p:cNvPr id="132" name="图片 131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3" y="843558"/>
              <a:ext cx="172698" cy="495746"/>
            </a:xfrm>
            <a:prstGeom prst="rect">
              <a:avLst/>
            </a:prstGeom>
          </p:spPr>
        </p:pic>
        <p:pic>
          <p:nvPicPr>
            <p:cNvPr id="133" name="图片 132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549" y="843558"/>
              <a:ext cx="172698" cy="495746"/>
            </a:xfrm>
            <a:prstGeom prst="rect">
              <a:avLst/>
            </a:prstGeom>
          </p:spPr>
        </p:pic>
        <p:pic>
          <p:nvPicPr>
            <p:cNvPr id="134" name="图片 133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535" y="843558"/>
              <a:ext cx="172698" cy="495746"/>
            </a:xfrm>
            <a:prstGeom prst="rect">
              <a:avLst/>
            </a:prstGeom>
          </p:spPr>
        </p:pic>
      </p:grpSp>
      <p:grpSp>
        <p:nvGrpSpPr>
          <p:cNvPr id="135" name="组合 134"/>
          <p:cNvGrpSpPr/>
          <p:nvPr/>
        </p:nvGrpSpPr>
        <p:grpSpPr>
          <a:xfrm>
            <a:off x="4183879" y="1923678"/>
            <a:ext cx="460670" cy="495746"/>
            <a:chOff x="4500563" y="843558"/>
            <a:chExt cx="460670" cy="495746"/>
          </a:xfrm>
        </p:grpSpPr>
        <p:pic>
          <p:nvPicPr>
            <p:cNvPr id="136" name="图片 135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3" y="843558"/>
              <a:ext cx="172698" cy="495746"/>
            </a:xfrm>
            <a:prstGeom prst="rect">
              <a:avLst/>
            </a:prstGeom>
          </p:spPr>
        </p:pic>
        <p:pic>
          <p:nvPicPr>
            <p:cNvPr id="137" name="图片 136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549" y="843558"/>
              <a:ext cx="172698" cy="495746"/>
            </a:xfrm>
            <a:prstGeom prst="rect">
              <a:avLst/>
            </a:prstGeom>
          </p:spPr>
        </p:pic>
        <p:pic>
          <p:nvPicPr>
            <p:cNvPr id="138" name="图片 137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535" y="843558"/>
              <a:ext cx="172698" cy="495746"/>
            </a:xfrm>
            <a:prstGeom prst="rect">
              <a:avLst/>
            </a:prstGeom>
          </p:spPr>
        </p:pic>
      </p:grpSp>
      <p:grpSp>
        <p:nvGrpSpPr>
          <p:cNvPr id="142" name="组合 141"/>
          <p:cNvGrpSpPr/>
          <p:nvPr/>
        </p:nvGrpSpPr>
        <p:grpSpPr>
          <a:xfrm>
            <a:off x="4183879" y="2571750"/>
            <a:ext cx="316684" cy="495746"/>
            <a:chOff x="4652963" y="995958"/>
            <a:chExt cx="316684" cy="495746"/>
          </a:xfrm>
        </p:grpSpPr>
        <p:pic>
          <p:nvPicPr>
            <p:cNvPr id="143" name="图片 142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144" name="图片 143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145" name="组合 144"/>
          <p:cNvGrpSpPr/>
          <p:nvPr/>
        </p:nvGrpSpPr>
        <p:grpSpPr>
          <a:xfrm>
            <a:off x="4716016" y="2571750"/>
            <a:ext cx="316684" cy="495746"/>
            <a:chOff x="4652963" y="995958"/>
            <a:chExt cx="316684" cy="495746"/>
          </a:xfrm>
        </p:grpSpPr>
        <p:pic>
          <p:nvPicPr>
            <p:cNvPr id="146" name="图片 145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147" name="图片 146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148" name="组合 147"/>
          <p:cNvGrpSpPr/>
          <p:nvPr/>
        </p:nvGrpSpPr>
        <p:grpSpPr>
          <a:xfrm>
            <a:off x="4183879" y="3291830"/>
            <a:ext cx="604656" cy="495746"/>
            <a:chOff x="5084921" y="995958"/>
            <a:chExt cx="604656" cy="495746"/>
          </a:xfrm>
        </p:grpSpPr>
        <p:pic>
          <p:nvPicPr>
            <p:cNvPr id="149" name="图片 148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4921" y="995958"/>
              <a:ext cx="172698" cy="495746"/>
            </a:xfrm>
            <a:prstGeom prst="rect">
              <a:avLst/>
            </a:prstGeom>
          </p:spPr>
        </p:pic>
        <p:pic>
          <p:nvPicPr>
            <p:cNvPr id="150" name="图片 149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8907" y="995958"/>
              <a:ext cx="172698" cy="495746"/>
            </a:xfrm>
            <a:prstGeom prst="rect">
              <a:avLst/>
            </a:prstGeom>
          </p:spPr>
        </p:pic>
        <p:pic>
          <p:nvPicPr>
            <p:cNvPr id="151" name="图片 150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893" y="995958"/>
              <a:ext cx="172698" cy="495746"/>
            </a:xfrm>
            <a:prstGeom prst="rect">
              <a:avLst/>
            </a:prstGeom>
          </p:spPr>
        </p:pic>
        <p:pic>
          <p:nvPicPr>
            <p:cNvPr id="152" name="图片 151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153" name="组合 152"/>
          <p:cNvGrpSpPr/>
          <p:nvPr/>
        </p:nvGrpSpPr>
        <p:grpSpPr>
          <a:xfrm>
            <a:off x="4917999" y="3291830"/>
            <a:ext cx="604656" cy="495746"/>
            <a:chOff x="5084921" y="995958"/>
            <a:chExt cx="604656" cy="495746"/>
          </a:xfrm>
        </p:grpSpPr>
        <p:pic>
          <p:nvPicPr>
            <p:cNvPr id="154" name="图片 153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4921" y="995958"/>
              <a:ext cx="172698" cy="495746"/>
            </a:xfrm>
            <a:prstGeom prst="rect">
              <a:avLst/>
            </a:prstGeom>
          </p:spPr>
        </p:pic>
        <p:pic>
          <p:nvPicPr>
            <p:cNvPr id="155" name="图片 154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8907" y="995958"/>
              <a:ext cx="172698" cy="495746"/>
            </a:xfrm>
            <a:prstGeom prst="rect">
              <a:avLst/>
            </a:prstGeom>
          </p:spPr>
        </p:pic>
        <p:pic>
          <p:nvPicPr>
            <p:cNvPr id="156" name="图片 155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893" y="995958"/>
              <a:ext cx="172698" cy="495746"/>
            </a:xfrm>
            <a:prstGeom prst="rect">
              <a:avLst/>
            </a:prstGeom>
          </p:spPr>
        </p:pic>
        <p:pic>
          <p:nvPicPr>
            <p:cNvPr id="157" name="图片 156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158" name="组合 157"/>
          <p:cNvGrpSpPr/>
          <p:nvPr/>
        </p:nvGrpSpPr>
        <p:grpSpPr>
          <a:xfrm>
            <a:off x="5652120" y="3291830"/>
            <a:ext cx="604656" cy="495746"/>
            <a:chOff x="5084921" y="995958"/>
            <a:chExt cx="604656" cy="495746"/>
          </a:xfrm>
        </p:grpSpPr>
        <p:pic>
          <p:nvPicPr>
            <p:cNvPr id="159" name="图片 158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4921" y="995958"/>
              <a:ext cx="172698" cy="495746"/>
            </a:xfrm>
            <a:prstGeom prst="rect">
              <a:avLst/>
            </a:prstGeom>
          </p:spPr>
        </p:pic>
        <p:pic>
          <p:nvPicPr>
            <p:cNvPr id="160" name="图片 159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8907" y="995958"/>
              <a:ext cx="172698" cy="495746"/>
            </a:xfrm>
            <a:prstGeom prst="rect">
              <a:avLst/>
            </a:prstGeom>
          </p:spPr>
        </p:pic>
        <p:pic>
          <p:nvPicPr>
            <p:cNvPr id="161" name="图片 160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893" y="995958"/>
              <a:ext cx="172698" cy="495746"/>
            </a:xfrm>
            <a:prstGeom prst="rect">
              <a:avLst/>
            </a:prstGeom>
          </p:spPr>
        </p:pic>
        <p:pic>
          <p:nvPicPr>
            <p:cNvPr id="162" name="图片 161" descr="一根小棒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9" y="995958"/>
              <a:ext cx="172698" cy="4957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 animBg="1"/>
      <p:bldP spid="21" grpId="0"/>
      <p:bldP spid="22" grpId="0"/>
      <p:bldP spid="23" grpId="0" animBg="1"/>
      <p:bldP spid="24" grpId="0"/>
      <p:bldP spid="32" grpId="0"/>
      <p:bldP spid="60" grpId="0"/>
      <p:bldP spid="61" grpId="0"/>
      <p:bldP spid="62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10" y="89991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772510" y="1412173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看图写出两道乘法算式和一句口诀。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64088" y="3330470"/>
            <a:ext cx="2664296" cy="465416"/>
            <a:chOff x="5436096" y="1970864"/>
            <a:chExt cx="2664296" cy="465416"/>
          </a:xfrm>
        </p:grpSpPr>
        <p:sp>
          <p:nvSpPr>
            <p:cNvPr id="67" name="文本框 10245"/>
            <p:cNvSpPr txBox="1">
              <a:spLocks noChangeArrowheads="1"/>
            </p:cNvSpPr>
            <p:nvPr/>
          </p:nvSpPr>
          <p:spPr bwMode="auto">
            <a:xfrm>
              <a:off x="6084168" y="1974615"/>
              <a:ext cx="2016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（        ）</a:t>
              </a:r>
              <a:r>
                <a:rPr lang="en-US" altLang="zh-CN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 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59" name="文本框 10245"/>
            <p:cNvSpPr txBox="1">
              <a:spLocks noChangeArrowheads="1"/>
            </p:cNvSpPr>
            <p:nvPr/>
          </p:nvSpPr>
          <p:spPr bwMode="auto">
            <a:xfrm>
              <a:off x="5436096" y="1970864"/>
              <a:ext cx="936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Times New Roman" pitchFamily="18" charset="0"/>
                  <a:ea typeface="楷体" pitchFamily="49" charset="-122"/>
                  <a:sym typeface="宋体" charset="-122"/>
                </a:rPr>
                <a:t>口诀：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6308738" y="3330470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二四得八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5580112" y="2538382"/>
            <a:ext cx="21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580112" y="3114446"/>
            <a:ext cx="21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标题 3"/>
          <p:cNvSpPr>
            <a:spLocks noGrp="1" noChangeArrowheads="1"/>
          </p:cNvSpPr>
          <p:nvPr/>
        </p:nvSpPr>
        <p:spPr bwMode="auto">
          <a:xfrm>
            <a:off x="5957244" y="209414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4＝8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5957244" y="2670212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2＝8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13" name="图片 12" descr="3－例5－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2375" y="2067694"/>
            <a:ext cx="3607657" cy="1354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0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728" y="91498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971728" y="1317997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218" y="1420242"/>
            <a:ext cx="6539527" cy="244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510</Words>
  <Application>Microsoft Office PowerPoint</Application>
  <PresentationFormat>全屏显示(16:9)</PresentationFormat>
  <Paragraphs>151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180</cp:revision>
  <dcterms:created xsi:type="dcterms:W3CDTF">2015-12-28T01:01:35Z</dcterms:created>
  <dcterms:modified xsi:type="dcterms:W3CDTF">2017-06-27T08:01:37Z</dcterms:modified>
</cp:coreProperties>
</file>