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94" r:id="rId2"/>
    <p:sldId id="283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84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楷体_GB2312" pitchFamily="49" charset="-122"/>
      <p:regular r:id="rId18"/>
    </p:embeddedFont>
    <p:embeddedFont>
      <p:font typeface="楷体" pitchFamily="49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716" autoAdjust="0"/>
  </p:normalViewPr>
  <p:slideViewPr>
    <p:cSldViewPr>
      <p:cViewPr varScale="1">
        <p:scale>
          <a:sx n="112" d="100"/>
          <a:sy n="112" d="100"/>
        </p:scale>
        <p:origin x="-690" y="-84"/>
      </p:cViewPr>
      <p:guideLst>
        <p:guide orient="horz" pos="2618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450856" y="2279362"/>
            <a:ext cx="3057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乘法的初步认识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24" y="94890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1042888" y="1452960"/>
            <a:ext cx="51132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读</a:t>
            </a:r>
            <a:r>
              <a:rPr lang="zh-CN" altLang="en-US" sz="2400" b="1" kern="0" dirty="0">
                <a:latin typeface="楷体_GB2312" pitchFamily="49" charset="-122"/>
                <a:ea typeface="楷体_GB2312" pitchFamily="49" charset="-122"/>
                <a:cs typeface="+mj-cs"/>
              </a:rPr>
              <a:t>乘法算式，再说出乘数和积。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1042888" y="3037136"/>
            <a:ext cx="684148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r>
              <a:rPr lang="en-US" altLang="zh-CN" sz="2400" kern="0" spc="1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kern="0" spc="100" dirty="0">
                <a:latin typeface="楷体_GB2312" pitchFamily="49" charset="-122"/>
                <a:ea typeface="楷体_GB2312" pitchFamily="49" charset="-122"/>
                <a:cs typeface="+mj-cs"/>
              </a:rPr>
              <a:t>乘</a:t>
            </a:r>
            <a:r>
              <a:rPr lang="en-US" altLang="zh-CN" sz="2400" kern="0" spc="1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kern="0" spc="100" dirty="0">
                <a:latin typeface="楷体_GB2312" pitchFamily="49" charset="-122"/>
                <a:ea typeface="楷体_GB2312" pitchFamily="49" charset="-122"/>
                <a:cs typeface="+mj-cs"/>
              </a:rPr>
              <a:t>写作</a:t>
            </a:r>
            <a:r>
              <a:rPr lang="zh-CN" altLang="en-US" sz="2400" kern="0" spc="100" dirty="0">
                <a:latin typeface="楷体_GB2312" pitchFamily="49" charset="-122"/>
                <a:ea typeface="楷体_GB2312" pitchFamily="49" charset="-122"/>
                <a:cs typeface="+mj-cs"/>
              </a:rPr>
              <a:t>         </a:t>
            </a:r>
            <a:r>
              <a:rPr lang="zh-CN" altLang="en-US" sz="2400" b="1" kern="0" spc="100" dirty="0" smtClean="0">
                <a:latin typeface="楷体_GB2312" pitchFamily="49" charset="-122"/>
                <a:ea typeface="楷体_GB2312" pitchFamily="49" charset="-122"/>
                <a:cs typeface="+mj-cs"/>
              </a:rPr>
              <a:t>，</a:t>
            </a:r>
            <a:r>
              <a:rPr lang="en-US" altLang="zh-CN" sz="2400" kern="0" spc="1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kern="0" spc="100" dirty="0">
                <a:latin typeface="楷体_GB2312" pitchFamily="49" charset="-122"/>
                <a:ea typeface="楷体_GB2312" pitchFamily="49" charset="-122"/>
                <a:cs typeface="+mj-cs"/>
              </a:rPr>
              <a:t>乘</a:t>
            </a:r>
            <a:r>
              <a:rPr lang="en-US" altLang="zh-CN" sz="2400" kern="0" spc="1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kern="0" spc="100" dirty="0">
                <a:latin typeface="楷体_GB2312" pitchFamily="49" charset="-122"/>
                <a:ea typeface="楷体_GB2312" pitchFamily="49" charset="-122"/>
                <a:cs typeface="+mj-cs"/>
              </a:rPr>
              <a:t>写</a:t>
            </a:r>
            <a:r>
              <a:rPr lang="zh-CN" altLang="en-US" sz="2400" b="1" kern="0" spc="100" dirty="0" smtClean="0">
                <a:latin typeface="楷体_GB2312" pitchFamily="49" charset="-122"/>
                <a:ea typeface="楷体_GB2312" pitchFamily="49" charset="-122"/>
                <a:cs typeface="+mj-cs"/>
              </a:rPr>
              <a:t>作</a:t>
            </a:r>
            <a:r>
              <a:rPr lang="zh-CN" altLang="en-US" sz="2400" kern="0" spc="100" dirty="0" smtClean="0">
                <a:latin typeface="楷体_GB2312" pitchFamily="49" charset="-122"/>
                <a:ea typeface="楷体_GB2312" pitchFamily="49" charset="-122"/>
                <a:cs typeface="+mj-cs"/>
              </a:rPr>
              <a:t>        </a:t>
            </a:r>
            <a:r>
              <a:rPr lang="zh-CN" altLang="en-US" sz="2400" b="1" kern="0" spc="100" dirty="0" smtClean="0">
                <a:latin typeface="楷体_GB2312" pitchFamily="49" charset="-122"/>
                <a:ea typeface="楷体_GB2312" pitchFamily="49" charset="-122"/>
                <a:cs typeface="+mj-cs"/>
              </a:rPr>
              <a:t>。</a:t>
            </a:r>
            <a:endParaRPr lang="zh-CN" altLang="en-US" sz="2400" b="1" kern="0" spc="100" dirty="0"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843361" y="3504818"/>
            <a:ext cx="1368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940152" y="3504818"/>
            <a:ext cx="1368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376957" y="2101900"/>
            <a:ext cx="157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＝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16 </a:t>
            </a:r>
            <a:endParaRPr lang="zh-CN" altLang="en-US" sz="24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43895" y="2101900"/>
            <a:ext cx="157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＝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30 </a:t>
            </a:r>
            <a:endParaRPr lang="zh-CN" altLang="en-US" sz="24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10832" y="2101900"/>
            <a:ext cx="157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＝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30 </a:t>
            </a:r>
            <a:endParaRPr lang="zh-CN" altLang="en-US" sz="24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088269" y="3075806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方正细黑一简体" pitchFamily="2" charset="-122"/>
                <a:cs typeface="Arial" pitchFamily="34" charset="0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</a:rPr>
              <a:t>×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184787" y="3075806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</a:rPr>
              <a:t>×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ea typeface="方正细黑一简体" pitchFamily="2" charset="-122"/>
                <a:cs typeface="Arial" pitchFamily="34" charset="0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971600" y="3244194"/>
            <a:ext cx="6264696" cy="1055748"/>
            <a:chOff x="251520" y="2427734"/>
            <a:chExt cx="6480720" cy="648072"/>
          </a:xfrm>
        </p:grpSpPr>
        <p:sp>
          <p:nvSpPr>
            <p:cNvPr id="49" name="矩形 48"/>
            <p:cNvSpPr/>
            <p:nvPr/>
          </p:nvSpPr>
          <p:spPr>
            <a:xfrm>
              <a:off x="251520" y="2427734"/>
              <a:ext cx="6480720" cy="648072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3082179" y="2427734"/>
              <a:ext cx="0" cy="648072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4373068" y="3599328"/>
            <a:ext cx="1944216" cy="648072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 flipH="1">
            <a:off x="1780778" y="3604234"/>
            <a:ext cx="1512169" cy="576000"/>
          </a:xfrm>
          <a:prstGeom prst="wedgeRoundRectCallout">
            <a:avLst>
              <a:gd name="adj1" fmla="val 58306"/>
              <a:gd name="adj2" fmla="val -6584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4" name="图片 33" descr="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692" y="646241"/>
            <a:ext cx="5271156" cy="221354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6300192" y="1131590"/>
            <a:ext cx="2200800" cy="1440160"/>
            <a:chOff x="6300192" y="1131590"/>
            <a:chExt cx="2200800" cy="1440160"/>
          </a:xfrm>
        </p:grpSpPr>
        <p:grpSp>
          <p:nvGrpSpPr>
            <p:cNvPr id="43" name="组合 42"/>
            <p:cNvGrpSpPr/>
            <p:nvPr/>
          </p:nvGrpSpPr>
          <p:grpSpPr>
            <a:xfrm>
              <a:off x="6372200" y="1275606"/>
              <a:ext cx="2128792" cy="1296144"/>
              <a:chOff x="6372200" y="1275606"/>
              <a:chExt cx="2128792" cy="1296144"/>
            </a:xfrm>
          </p:grpSpPr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 flipV="1">
                <a:off x="6372200" y="1275606"/>
                <a:ext cx="1800200" cy="648072"/>
              </a:xfrm>
              <a:prstGeom prst="wedgeRoundRectCallout">
                <a:avLst>
                  <a:gd name="adj1" fmla="val 37419"/>
                  <a:gd name="adj2" fmla="val -75286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884368" y="1874515"/>
                <a:ext cx="616624" cy="697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标题 3"/>
            <p:cNvSpPr txBox="1">
              <a:spLocks noChangeArrowheads="1"/>
            </p:cNvSpPr>
            <p:nvPr/>
          </p:nvSpPr>
          <p:spPr>
            <a:xfrm>
              <a:off x="6300192" y="1131590"/>
              <a:ext cx="2016224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j-cs"/>
                </a:rPr>
                <a:t>兔有几个</a:t>
              </a:r>
              <a:r>
                <a:rPr kumimoji="0" lang="en-US" altLang="zh-CN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楷体_GB2312" pitchFamily="49" charset="-122"/>
                  <a:cs typeface="Arial" pitchFamily="34" charset="0"/>
                </a:rPr>
                <a:t>2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j-cs"/>
                </a:rPr>
                <a:t>只？鸡有几个</a:t>
              </a:r>
              <a:r>
                <a:rPr kumimoji="0" lang="en-US" altLang="zh-CN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楷体_GB2312" pitchFamily="49" charset="-122"/>
                  <a:cs typeface="Arial" pitchFamily="34" charset="0"/>
                </a:rPr>
                <a:t>3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j-cs"/>
                </a:rPr>
                <a:t>只？</a:t>
              </a:r>
            </a:p>
          </p:txBody>
        </p:sp>
      </p:grpSp>
      <p:sp>
        <p:nvSpPr>
          <p:cNvPr id="15" name="标题 3"/>
          <p:cNvSpPr txBox="1">
            <a:spLocks noChangeArrowheads="1"/>
          </p:cNvSpPr>
          <p:nvPr/>
        </p:nvSpPr>
        <p:spPr bwMode="auto">
          <a:xfrm>
            <a:off x="2326300" y="555526"/>
            <a:ext cx="1150937" cy="457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0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个</a:t>
            </a:r>
            <a:r>
              <a:rPr lang="en-US" altLang="zh-CN" sz="2000" kern="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0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只</a:t>
            </a:r>
            <a:endParaRPr sz="2000" b="1" noProof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6924" y="1911492"/>
            <a:ext cx="1111379" cy="7920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021141" y="1114498"/>
            <a:ext cx="936104" cy="5211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428852" y="892121"/>
            <a:ext cx="900000" cy="5275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标题 3"/>
          <p:cNvSpPr txBox="1">
            <a:spLocks noChangeArrowheads="1"/>
          </p:cNvSpPr>
          <p:nvPr/>
        </p:nvSpPr>
        <p:spPr bwMode="auto">
          <a:xfrm>
            <a:off x="4977144" y="771550"/>
            <a:ext cx="1072207" cy="4320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000" b="1" noProof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 txBox="1">
            <a:spLocks noChangeArrowheads="1"/>
          </p:cNvSpPr>
          <p:nvPr/>
        </p:nvSpPr>
        <p:spPr bwMode="auto">
          <a:xfrm>
            <a:off x="3144026" y="1618554"/>
            <a:ext cx="1054149" cy="367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000" b="1" noProof="1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100417" y="1084007"/>
            <a:ext cx="1256427" cy="623648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标题 3"/>
          <p:cNvSpPr txBox="1">
            <a:spLocks noChangeArrowheads="1"/>
          </p:cNvSpPr>
          <p:nvPr/>
        </p:nvSpPr>
        <p:spPr bwMode="auto">
          <a:xfrm>
            <a:off x="1276724" y="699542"/>
            <a:ext cx="1053877" cy="456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kern="0" dirty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000" b="1" kern="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个</a:t>
            </a:r>
            <a:r>
              <a:rPr lang="en-US" altLang="zh-CN" sz="2000" kern="0" dirty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000" b="1" kern="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只</a:t>
            </a:r>
            <a:endParaRPr sz="2000" b="1" noProof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708772" y="1779662"/>
            <a:ext cx="1224137" cy="1008112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标题 3"/>
          <p:cNvSpPr txBox="1">
            <a:spLocks noChangeArrowheads="1"/>
          </p:cNvSpPr>
          <p:nvPr/>
        </p:nvSpPr>
        <p:spPr bwMode="auto">
          <a:xfrm>
            <a:off x="916684" y="2384936"/>
            <a:ext cx="1080120" cy="441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kern="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0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000" kern="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0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000" b="1" noProof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24996" y="885075"/>
            <a:ext cx="864096" cy="606555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标题 3"/>
          <p:cNvSpPr txBox="1">
            <a:spLocks noChangeArrowheads="1"/>
          </p:cNvSpPr>
          <p:nvPr/>
        </p:nvSpPr>
        <p:spPr bwMode="auto">
          <a:xfrm>
            <a:off x="3684640" y="533581"/>
            <a:ext cx="1054075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kern="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0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000" kern="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0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000" b="1" noProof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733108" y="1664924"/>
            <a:ext cx="1224136" cy="936104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标题 3"/>
          <p:cNvSpPr txBox="1">
            <a:spLocks noChangeArrowheads="1"/>
          </p:cNvSpPr>
          <p:nvPr/>
        </p:nvSpPr>
        <p:spPr bwMode="auto">
          <a:xfrm>
            <a:off x="4786241" y="2511928"/>
            <a:ext cx="1116087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kern="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0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000" kern="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0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000" b="1" noProof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204716" y="3277127"/>
            <a:ext cx="2736304" cy="30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20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r>
              <a:rPr lang="zh-CN" altLang="en-US" sz="2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2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r>
              <a:rPr lang="zh-CN" altLang="en-US" sz="2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2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r>
              <a:rPr lang="zh-CN" altLang="en-US" sz="22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220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r>
              <a:rPr lang="zh-CN" altLang="en-US" sz="2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（只）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1780781" y="3549529"/>
            <a:ext cx="1584175" cy="7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相加得</a:t>
            </a:r>
            <a:r>
              <a:rPr lang="en-US" altLang="zh-CN" sz="2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，兔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只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301060" y="3633512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相加得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，鸡有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只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916684" y="2757230"/>
            <a:ext cx="5616624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兔有多少只？怎样计算？鸡有多少只呢？</a:t>
            </a:r>
          </a:p>
        </p:txBody>
      </p:sp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1300" y="3561504"/>
            <a:ext cx="501697" cy="6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图片 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0700" y="3676242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412628" y="653662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4157044" y="3277127"/>
            <a:ext cx="2952328" cy="30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r>
              <a:rPr lang="zh-CN" altLang="en-US" sz="22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r>
              <a:rPr lang="zh-CN" altLang="en-US" sz="22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r>
              <a:rPr lang="zh-CN" altLang="en-US" sz="22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r>
              <a:rPr lang="zh-CN" altLang="en-US" sz="22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12</a:t>
            </a:r>
            <a:r>
              <a:rPr lang="zh-CN" altLang="en-US" sz="22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（只）</a:t>
            </a:r>
            <a:endParaRPr lang="zh-CN" altLang="en-US" sz="2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sym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15" grpId="0"/>
      <p:bldP spid="16" grpId="0" bldLvl="0" animBg="1"/>
      <p:bldP spid="21" grpId="0" bldLvl="0" animBg="1"/>
      <p:bldP spid="22" grpId="0" bldLvl="0" animBg="1"/>
      <p:bldP spid="23" grpId="0"/>
      <p:bldP spid="24" grpId="0"/>
      <p:bldP spid="25" grpId="0" bldLvl="0" animBg="1"/>
      <p:bldP spid="26" grpId="0"/>
      <p:bldP spid="27" grpId="0" bldLvl="0" animBg="1"/>
      <p:bldP spid="28" grpId="0"/>
      <p:bldP spid="29" grpId="0" bldLvl="0" animBg="1"/>
      <p:bldP spid="30" grpId="0"/>
      <p:bldP spid="31" grpId="0" bldLvl="0" animBg="1"/>
      <p:bldP spid="32" grpId="0"/>
      <p:bldP spid="35" grpId="0"/>
      <p:bldP spid="37" grpId="0"/>
      <p:bldP spid="38" grpId="0"/>
      <p:bldP spid="39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36" y="861134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2015776" y="1329230"/>
            <a:ext cx="319405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摆一摆，填一填。</a:t>
            </a: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159792" y="2841398"/>
            <a:ext cx="4536504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126000" anchor="ctr" anchorCtr="0">
            <a:spAutoFit/>
          </a:bodyPr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  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  </a:t>
            </a:r>
            <a:r>
              <a:rPr lang="zh-CN" altLang="en-US" sz="2000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  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943768" y="3525430"/>
            <a:ext cx="4824536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相加得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59792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591840" y="1869246"/>
            <a:ext cx="418022" cy="654385"/>
            <a:chOff x="4652963" y="995958"/>
            <a:chExt cx="316684" cy="495746"/>
          </a:xfrm>
        </p:grpSpPr>
        <p:pic>
          <p:nvPicPr>
            <p:cNvPr id="32" name="图片 31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33" name="图片 32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3405437" y="1869246"/>
            <a:ext cx="418022" cy="654385"/>
            <a:chOff x="4652963" y="995958"/>
            <a:chExt cx="316684" cy="495746"/>
          </a:xfrm>
        </p:grpSpPr>
        <p:pic>
          <p:nvPicPr>
            <p:cNvPr id="35" name="图片 34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36" name="图片 35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4219034" y="1869246"/>
            <a:ext cx="418022" cy="654385"/>
            <a:chOff x="4652963" y="995958"/>
            <a:chExt cx="316684" cy="495746"/>
          </a:xfrm>
        </p:grpSpPr>
        <p:pic>
          <p:nvPicPr>
            <p:cNvPr id="38" name="图片 37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39" name="图片 38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5032631" y="1869246"/>
            <a:ext cx="418022" cy="654385"/>
            <a:chOff x="4652963" y="995958"/>
            <a:chExt cx="316684" cy="495746"/>
          </a:xfrm>
        </p:grpSpPr>
        <p:pic>
          <p:nvPicPr>
            <p:cNvPr id="41" name="图片 40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42" name="图片 41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5846226" y="1869246"/>
            <a:ext cx="418022" cy="654385"/>
            <a:chOff x="4652963" y="995958"/>
            <a:chExt cx="316684" cy="495746"/>
          </a:xfrm>
        </p:grpSpPr>
        <p:pic>
          <p:nvPicPr>
            <p:cNvPr id="44" name="图片 43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45" name="图片 44" descr="一根小棒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2977708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815976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680072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5507224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6408248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2159792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2977708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815976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4680072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5507224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6336248" y="2841150"/>
            <a:ext cx="540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2305884" y="352543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3530020" y="352543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5279418" y="3525430"/>
            <a:ext cx="540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2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2"/>
          <p:cNvSpPr>
            <a:spLocks noChangeArrowheads="1"/>
          </p:cNvSpPr>
          <p:nvPr/>
        </p:nvSpPr>
        <p:spPr bwMode="auto">
          <a:xfrm>
            <a:off x="6133450" y="815850"/>
            <a:ext cx="1584176" cy="648072"/>
          </a:xfrm>
          <a:prstGeom prst="wedgeRoundRectCallout">
            <a:avLst>
              <a:gd name="adj1" fmla="val 37317"/>
              <a:gd name="adj2" fmla="val 9781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43648" y="679300"/>
            <a:ext cx="360000" cy="380282"/>
            <a:chOff x="719592" y="1018103"/>
            <a:chExt cx="360000" cy="380282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610" y="1563638"/>
            <a:ext cx="481330" cy="5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6084168" y="699542"/>
            <a:ext cx="17998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能数一数，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填一填吗？</a:t>
            </a: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1405061" y="1580572"/>
            <a:ext cx="33829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相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加。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549052" y="2530233"/>
            <a:ext cx="5183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相加，还可以用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乘法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计算，写成：</a:t>
            </a: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2053108" y="2950303"/>
            <a:ext cx="47511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   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×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413247" y="2950302"/>
            <a:ext cx="3603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×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2413247" y="2960605"/>
            <a:ext cx="3603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2484685" y="3249406"/>
            <a:ext cx="360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125910" y="3465430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乘号</a:t>
            </a: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700975" y="3215580"/>
            <a:ext cx="31883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5508104" y="3249555"/>
            <a:ext cx="287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349507" y="3465430"/>
            <a:ext cx="79159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乘数</a:t>
            </a: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201876" y="3465430"/>
            <a:ext cx="792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乘数</a:t>
            </a: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152838" y="3465430"/>
            <a:ext cx="36004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积</a:t>
            </a: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273817" y="3215580"/>
            <a:ext cx="28845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2573748" y="2139702"/>
            <a:ext cx="3996504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126000" anchor="ctr" anchorCtr="0">
            <a:spAutoFit/>
          </a:bodyPr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  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  </a:t>
            </a:r>
            <a:r>
              <a:rPr lang="zh-CN" altLang="en-US" sz="2000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  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31800" y="2139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049716" y="2139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87984" y="2139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752080" y="2139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579232" y="2139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4" name="右大括号 53"/>
          <p:cNvSpPr/>
          <p:nvPr/>
        </p:nvSpPr>
        <p:spPr>
          <a:xfrm rot="5400000" flipV="1">
            <a:off x="3455660" y="-632390"/>
            <a:ext cx="216024" cy="3888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3131840" y="1368820"/>
            <a:ext cx="79216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？台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8" name="图片 57" descr="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5248" y="699542"/>
            <a:ext cx="3984762" cy="582857"/>
          </a:xfrm>
          <a:prstGeom prst="rect">
            <a:avLst/>
          </a:prstGeom>
        </p:spPr>
      </p:pic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1763688" y="165258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r>
              <a:rPr lang="zh-CN" altLang="en-US" sz="2400" dirty="0" smtClean="0">
                <a:solidFill>
                  <a:srgbClr val="0000FF"/>
                </a:solidFill>
                <a:latin typeface="方正楷体简体" pitchFamily="2" charset="-122"/>
                <a:ea typeface="方正楷体简体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方正细黑一简体" pitchFamily="2" charset="-122"/>
              <a:ea typeface="方正细黑一简体" pitchFamily="2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2987824" y="1652580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2</a:t>
            </a:r>
            <a:r>
              <a:rPr lang="zh-CN" altLang="en-US" sz="2400" dirty="0" smtClean="0">
                <a:solidFill>
                  <a:srgbClr val="0000FF"/>
                </a:solidFill>
                <a:latin typeface="方正楷体简体" pitchFamily="2" charset="-122"/>
                <a:ea typeface="方正楷体简体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方正细黑一简体" pitchFamily="2" charset="-122"/>
              <a:ea typeface="方正细黑一简体" pitchFamily="2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2227528" y="2141523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3045444" y="2141523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3883712" y="2141523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4747808" y="2141523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574960" y="2141523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549052" y="3868789"/>
            <a:ext cx="597527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读作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乘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。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读作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乘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" grpId="0"/>
      <p:bldP spid="13" grpId="0"/>
      <p:bldP spid="26" grpId="0"/>
      <p:bldP spid="27" grpId="0"/>
      <p:bldP spid="28" grpId="0"/>
      <p:bldP spid="28" grpId="1"/>
      <p:bldP spid="28" grpId="2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6" grpId="0"/>
      <p:bldP spid="60" grpId="0"/>
      <p:bldP spid="61" grpId="0"/>
      <p:bldP spid="40" grpId="0"/>
      <p:bldP spid="48" grpId="0"/>
      <p:bldP spid="53" grpId="0"/>
      <p:bldP spid="57" grpId="0"/>
      <p:bldP spid="5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4788024" y="3867894"/>
            <a:ext cx="2808312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7534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793616" y="3844449"/>
            <a:ext cx="3097213" cy="86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求几个相同加数的和，用乘法计算比较简便。</a:t>
            </a: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320479" y="2091798"/>
            <a:ext cx="33829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相加。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760399" y="2105840"/>
            <a:ext cx="28756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endParaRPr lang="zh-CN" altLang="en-US" sz="24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2943906" y="2105840"/>
            <a:ext cx="2873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1357002" y="2619548"/>
            <a:ext cx="1582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ea typeface="楷体_GB2312" pitchFamily="49" charset="-122"/>
              </a:rPr>
              <a:t>加法算式：</a:t>
            </a:r>
            <a:endParaRPr lang="zh-CN" altLang="en-US" sz="2400" b="1" u="sng" dirty="0"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1357002" y="3291061"/>
            <a:ext cx="1582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ea typeface="楷体_GB2312" pitchFamily="49" charset="-122"/>
              </a:rPr>
              <a:t>乘法算式：</a:t>
            </a:r>
            <a:endParaRPr lang="zh-CN" altLang="en-US" sz="2400" b="1" u="sng" dirty="0"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17514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268995" y="3343107"/>
            <a:ext cx="4536504" cy="34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＝    或   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＝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24172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30830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00008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144146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2917514" y="3319786"/>
            <a:ext cx="431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707264" y="3319786"/>
            <a:ext cx="431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440813" y="3319786"/>
            <a:ext cx="576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20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378546" y="3319786"/>
            <a:ext cx="43204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6180880" y="3319786"/>
            <a:ext cx="36004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6828952" y="3319786"/>
            <a:ext cx="64807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20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988952" y="3075161"/>
            <a:ext cx="417671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131639" y="2647813"/>
            <a:ext cx="338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= 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12360" y="3867894"/>
            <a:ext cx="462572" cy="7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6949218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34" name="图片 33" descr="2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0095" y="987574"/>
            <a:ext cx="6723810" cy="838096"/>
          </a:xfrm>
          <a:prstGeom prst="rect">
            <a:avLst/>
          </a:prstGeom>
        </p:spPr>
      </p:pic>
      <p:sp>
        <p:nvSpPr>
          <p:cNvPr id="36" name="右大括号 35"/>
          <p:cNvSpPr/>
          <p:nvPr/>
        </p:nvSpPr>
        <p:spPr>
          <a:xfrm rot="5400000" flipV="1">
            <a:off x="4464348" y="-1416978"/>
            <a:ext cx="216024" cy="6480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175919" y="1851670"/>
            <a:ext cx="79216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？只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3" grpId="0" animBg="1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64" y="55552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5367667" y="2068513"/>
            <a:ext cx="2429296" cy="503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（  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个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（  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68257"/>
            <a:ext cx="2609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755576" y="2571750"/>
            <a:ext cx="180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_GB2312" pitchFamily="49" charset="-122"/>
                <a:ea typeface="楷体_GB2312" pitchFamily="49" charset="-122"/>
                <a:cs typeface="+mj-cs"/>
              </a:rPr>
              <a:t>加法算式：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06313" y="915566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775675" y="2068513"/>
            <a:ext cx="245187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（  </a:t>
            </a:r>
            <a:r>
              <a:rPr lang="zh-CN" altLang="en-US" sz="20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）</a:t>
            </a:r>
            <a:r>
              <a:rPr lang="zh-CN" altLang="en-US" sz="2000" b="1" kern="0" dirty="0">
                <a:latin typeface="楷体_GB2312" pitchFamily="49" charset="-122"/>
                <a:ea typeface="楷体_GB2312" pitchFamily="49" charset="-122"/>
                <a:cs typeface="+mj-cs"/>
              </a:rPr>
              <a:t>个</a:t>
            </a:r>
            <a:r>
              <a:rPr lang="zh-CN" altLang="en-US" sz="20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（ 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）</a:t>
            </a:r>
            <a:r>
              <a:rPr lang="zh-CN" altLang="en-US" sz="2000" b="1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颗</a:t>
            </a:r>
            <a:endParaRPr lang="zh-CN" altLang="en-US" sz="2000" b="1" kern="0" dirty="0"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4716016" y="2571750"/>
            <a:ext cx="1798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_GB2312" pitchFamily="49" charset="-122"/>
                <a:ea typeface="楷体_GB2312" pitchFamily="49" charset="-122"/>
                <a:cs typeface="+mj-cs"/>
              </a:rPr>
              <a:t>加法算式：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868" y="946826"/>
            <a:ext cx="35047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1216803" y="2082756"/>
            <a:ext cx="288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endParaRPr lang="zh-CN" altLang="en-US" sz="20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224636" y="2082756"/>
            <a:ext cx="360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endParaRPr lang="zh-CN" altLang="en-US" sz="20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753162" y="2043681"/>
            <a:ext cx="358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0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755813" y="2043681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endParaRPr lang="zh-CN" altLang="en-US" sz="2000" dirty="0">
              <a:latin typeface="Arial" pitchFamily="34" charset="0"/>
              <a:ea typeface="方正细黑一简体" pitchFamily="2" charset="-122"/>
              <a:cs typeface="Arial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195736" y="3003798"/>
            <a:ext cx="216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192837" y="3003798"/>
            <a:ext cx="252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2195736" y="2571750"/>
            <a:ext cx="21605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r>
              <a:rPr lang="en-US" altLang="zh-CN" sz="2400" dirty="0">
                <a:latin typeface="Arial" pitchFamily="34" charset="0"/>
                <a:ea typeface="方正楷体简体" pitchFamily="2" charset="-122"/>
                <a:cs typeface="Arial" pitchFamily="34" charset="0"/>
              </a:rPr>
              <a:t> 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=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18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6228184" y="2571750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r>
              <a:rPr lang="en-US" altLang="zh-CN" sz="2400" dirty="0">
                <a:latin typeface="Arial" pitchFamily="34" charset="0"/>
                <a:ea typeface="方正楷体简体" pitchFamily="2" charset="-122"/>
                <a:cs typeface="Arial" pitchFamily="34" charset="0"/>
              </a:rPr>
              <a:t> 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=</a:t>
            </a:r>
            <a:r>
              <a:rPr lang="en-US" altLang="zh-CN" sz="2400" dirty="0">
                <a:latin typeface="Arial" pitchFamily="34" charset="0"/>
                <a:ea typeface="方正楷体简体" pitchFamily="2" charset="-122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20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755576" y="3165117"/>
            <a:ext cx="1728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_GB2312" pitchFamily="49" charset="-122"/>
                <a:ea typeface="楷体_GB2312" pitchFamily="49" charset="-122"/>
                <a:cs typeface="+mj-cs"/>
              </a:rPr>
              <a:t>乘法算式：</a:t>
            </a: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4717529" y="3165117"/>
            <a:ext cx="172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_GB2312" pitchFamily="49" charset="-122"/>
                <a:ea typeface="楷体_GB2312" pitchFamily="49" charset="-122"/>
                <a:cs typeface="+mj-cs"/>
              </a:rPr>
              <a:t>乘法算式：</a:t>
            </a:r>
          </a:p>
        </p:txBody>
      </p:sp>
      <p:sp>
        <p:nvSpPr>
          <p:cNvPr id="27" name="矩形 26"/>
          <p:cNvSpPr/>
          <p:nvPr/>
        </p:nvSpPr>
        <p:spPr>
          <a:xfrm>
            <a:off x="2283756" y="32246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644119" y="3212337"/>
            <a:ext cx="19446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61631" y="32246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39506" y="32246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283756" y="3203519"/>
            <a:ext cx="396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061631" y="3203519"/>
            <a:ext cx="396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693456" y="3193994"/>
            <a:ext cx="679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18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83756" y="38342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707494" y="3810520"/>
            <a:ext cx="28082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61631" y="38342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839506" y="38342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2283756" y="3814356"/>
            <a:ext cx="396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6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061631" y="3814356"/>
            <a:ext cx="396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693456" y="3814356"/>
            <a:ext cx="679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18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34634" y="32246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594997" y="3198050"/>
            <a:ext cx="1728489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12509" y="32246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790384" y="32246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6243397" y="3193994"/>
            <a:ext cx="396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7021272" y="3193994"/>
            <a:ext cx="396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7676084" y="3193994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20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34634" y="38342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5659959" y="3815279"/>
            <a:ext cx="244043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或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012509" y="38342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790384" y="3834270"/>
            <a:ext cx="411163" cy="4333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6234634" y="3821962"/>
            <a:ext cx="396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5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7012509" y="3821962"/>
            <a:ext cx="396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7661426" y="3821962"/>
            <a:ext cx="679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20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26" y="744869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548098" y="1248925"/>
            <a:ext cx="48242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先用   摆</a:t>
            </a:r>
            <a:r>
              <a:rPr lang="zh-CN" altLang="en-US" sz="2400" b="1" kern="0" dirty="0">
                <a:latin typeface="楷体_GB2312" pitchFamily="49" charset="-122"/>
                <a:ea typeface="楷体_GB2312" pitchFamily="49" charset="-122"/>
                <a:cs typeface="+mj-cs"/>
              </a:rPr>
              <a:t>一摆，再写出算式。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1704098" y="1358463"/>
            <a:ext cx="360363" cy="358775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837023" y="1872813"/>
            <a:ext cx="424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b="1" kern="0" spc="600" dirty="0">
                <a:latin typeface="楷体_GB2312" pitchFamily="49" charset="-122"/>
                <a:ea typeface="楷体_GB2312" pitchFamily="49" charset="-122"/>
                <a:cs typeface="+mj-cs"/>
              </a:rPr>
              <a:t>(</a:t>
            </a:r>
            <a:r>
              <a:rPr lang="en-US" altLang="zh-CN" sz="2400" kern="0" spc="6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kern="0" spc="600" dirty="0">
                <a:latin typeface="楷体_GB2312" pitchFamily="49" charset="-122"/>
                <a:ea typeface="楷体_GB2312" pitchFamily="49" charset="-122"/>
                <a:cs typeface="+mj-cs"/>
              </a:rPr>
              <a:t>)</a:t>
            </a:r>
            <a:r>
              <a:rPr lang="zh-CN" altLang="en-US" sz="2400" b="1" kern="0" spc="200" dirty="0">
                <a:latin typeface="楷体_GB2312" pitchFamily="49" charset="-122"/>
                <a:ea typeface="楷体_GB2312" pitchFamily="49" charset="-122"/>
                <a:cs typeface="+mj-cs"/>
              </a:rPr>
              <a:t>每堆摆</a:t>
            </a:r>
            <a:r>
              <a:rPr lang="en-US" altLang="zh-CN" sz="2400" kern="0" spc="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kern="0" spc="200" dirty="0">
                <a:latin typeface="楷体_GB2312" pitchFamily="49" charset="-122"/>
                <a:ea typeface="楷体_GB2312" pitchFamily="49" charset="-122"/>
                <a:cs typeface="+mj-cs"/>
              </a:rPr>
              <a:t>个，摆</a:t>
            </a:r>
            <a:r>
              <a:rPr lang="en-US" altLang="zh-CN" sz="2400" kern="0" spc="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kern="0" spc="200" dirty="0">
                <a:latin typeface="楷体_GB2312" pitchFamily="49" charset="-122"/>
                <a:ea typeface="楷体_GB2312" pitchFamily="49" charset="-122"/>
                <a:cs typeface="+mj-cs"/>
              </a:rPr>
              <a:t>堆。</a:t>
            </a: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1581560" y="2882463"/>
            <a:ext cx="1582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加法算式：</a:t>
            </a:r>
            <a:endParaRPr lang="zh-CN" altLang="en-US" sz="2400" b="1" u="sng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1581560" y="3507085"/>
            <a:ext cx="1582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乘法算式：</a:t>
            </a:r>
            <a:endParaRPr lang="zh-CN" altLang="en-US" sz="2400" b="1" u="sng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42073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491880" y="3446989"/>
            <a:ext cx="4752528" cy="5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  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     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19948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97823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535073" y="354022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54961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142073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919948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550185" y="3543049"/>
            <a:ext cx="67945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12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515892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6357273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7053423" y="3543049"/>
            <a:ext cx="574675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12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48610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3213510" y="3338075"/>
            <a:ext cx="288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284948" y="2868875"/>
            <a:ext cx="259174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 = 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12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629185" y="2472888"/>
            <a:ext cx="358775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060985" y="2472888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492785" y="2472888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319873" y="2472888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751673" y="2472888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185060" y="2472888"/>
            <a:ext cx="358775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940710" y="2472888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372510" y="2472888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805898" y="2472888"/>
            <a:ext cx="358775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669498" y="2472888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101298" y="2472888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533098" y="2472888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691680" y="2427734"/>
            <a:ext cx="1655763" cy="358775"/>
            <a:chOff x="1403722" y="2403772"/>
            <a:chExt cx="1655763" cy="358775"/>
          </a:xfrm>
        </p:grpSpPr>
        <p:sp>
          <p:nvSpPr>
            <p:cNvPr id="28" name="椭圆 27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26" y="744869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标题 1"/>
          <p:cNvSpPr txBox="1">
            <a:spLocks/>
          </p:cNvSpPr>
          <p:nvPr/>
        </p:nvSpPr>
        <p:spPr bwMode="auto">
          <a:xfrm>
            <a:off x="548098" y="1248925"/>
            <a:ext cx="482421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2.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r>
              <a:rPr lang="zh-CN" altLang="en-US" sz="2400" b="1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先用   摆</a:t>
            </a:r>
            <a:r>
              <a:rPr lang="zh-CN" altLang="en-US" sz="2400" b="1" kern="0" dirty="0">
                <a:latin typeface="楷体_GB2312" pitchFamily="49" charset="-122"/>
                <a:ea typeface="楷体_GB2312" pitchFamily="49" charset="-122"/>
                <a:cs typeface="+mj-cs"/>
              </a:rPr>
              <a:t>一摆，再写出算式。</a:t>
            </a:r>
          </a:p>
        </p:txBody>
      </p:sp>
      <p:sp>
        <p:nvSpPr>
          <p:cNvPr id="43" name="椭圆 42"/>
          <p:cNvSpPr/>
          <p:nvPr/>
        </p:nvSpPr>
        <p:spPr bwMode="auto">
          <a:xfrm>
            <a:off x="1627895" y="1358463"/>
            <a:ext cx="360363" cy="358775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标题 1"/>
          <p:cNvSpPr txBox="1">
            <a:spLocks/>
          </p:cNvSpPr>
          <p:nvPr/>
        </p:nvSpPr>
        <p:spPr bwMode="auto">
          <a:xfrm>
            <a:off x="837023" y="1872813"/>
            <a:ext cx="424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b="1" kern="0" spc="600" dirty="0" smtClean="0">
                <a:latin typeface="楷体_GB2312" pitchFamily="49" charset="-122"/>
                <a:ea typeface="楷体_GB2312" pitchFamily="49" charset="-122"/>
                <a:cs typeface="+mj-cs"/>
              </a:rPr>
              <a:t>(</a:t>
            </a:r>
            <a:r>
              <a:rPr lang="en-US" altLang="zh-CN" sz="2400" kern="0" spc="6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kern="0" spc="600" dirty="0" smtClean="0">
                <a:latin typeface="楷体_GB2312" pitchFamily="49" charset="-122"/>
                <a:ea typeface="楷体_GB2312" pitchFamily="49" charset="-122"/>
                <a:cs typeface="+mj-cs"/>
              </a:rPr>
              <a:t>)</a:t>
            </a:r>
            <a:r>
              <a:rPr lang="zh-CN" altLang="en-US" sz="2400" b="1" kern="0" spc="200" dirty="0">
                <a:latin typeface="楷体_GB2312" pitchFamily="49" charset="-122"/>
                <a:ea typeface="楷体_GB2312" pitchFamily="49" charset="-122"/>
                <a:cs typeface="+mj-cs"/>
              </a:rPr>
              <a:t>每堆</a:t>
            </a:r>
            <a:r>
              <a:rPr lang="zh-CN" altLang="en-US" sz="2400" b="1" kern="0" spc="200" dirty="0" smtClean="0">
                <a:latin typeface="楷体_GB2312" pitchFamily="49" charset="-122"/>
                <a:ea typeface="楷体_GB2312" pitchFamily="49" charset="-122"/>
                <a:cs typeface="+mj-cs"/>
              </a:rPr>
              <a:t>摆</a:t>
            </a:r>
            <a:r>
              <a:rPr lang="en-US" altLang="zh-CN" sz="2400" kern="0" spc="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kern="0" spc="200" dirty="0" smtClean="0">
                <a:latin typeface="楷体_GB2312" pitchFamily="49" charset="-122"/>
                <a:ea typeface="楷体_GB2312" pitchFamily="49" charset="-122"/>
                <a:cs typeface="+mj-cs"/>
              </a:rPr>
              <a:t>个</a:t>
            </a:r>
            <a:r>
              <a:rPr lang="zh-CN" altLang="en-US" sz="2400" b="1" kern="0" spc="200" dirty="0">
                <a:latin typeface="楷体_GB2312" pitchFamily="49" charset="-122"/>
                <a:ea typeface="楷体_GB2312" pitchFamily="49" charset="-122"/>
                <a:cs typeface="+mj-cs"/>
              </a:rPr>
              <a:t>，</a:t>
            </a:r>
            <a:r>
              <a:rPr lang="zh-CN" altLang="en-US" sz="2400" b="1" kern="0" spc="200" dirty="0" smtClean="0">
                <a:latin typeface="楷体_GB2312" pitchFamily="49" charset="-122"/>
                <a:ea typeface="楷体_GB2312" pitchFamily="49" charset="-122"/>
                <a:cs typeface="+mj-cs"/>
              </a:rPr>
              <a:t>摆</a:t>
            </a:r>
            <a:r>
              <a:rPr lang="en-US" altLang="zh-CN" sz="2400" kern="0" spc="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kern="0" spc="200" dirty="0" smtClean="0">
                <a:latin typeface="楷体_GB2312" pitchFamily="49" charset="-122"/>
                <a:ea typeface="楷体_GB2312" pitchFamily="49" charset="-122"/>
                <a:cs typeface="+mj-cs"/>
              </a:rPr>
              <a:t>堆</a:t>
            </a:r>
            <a:r>
              <a:rPr lang="zh-CN" altLang="en-US" sz="2400" b="1" kern="0" spc="200" dirty="0">
                <a:latin typeface="楷体_GB2312" pitchFamily="49" charset="-122"/>
                <a:ea typeface="楷体_GB2312" pitchFamily="49" charset="-122"/>
                <a:cs typeface="+mj-cs"/>
              </a:rPr>
              <a:t>。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581560" y="2882463"/>
            <a:ext cx="1582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加法算式：</a:t>
            </a:r>
            <a:endParaRPr lang="zh-CN" altLang="en-US" sz="2400" b="1" u="sng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581560" y="3507085"/>
            <a:ext cx="1582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乘法算式：</a:t>
            </a:r>
            <a:endParaRPr lang="zh-CN" altLang="en-US" sz="2400" b="1" u="sng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142073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3491880" y="3446989"/>
            <a:ext cx="4752528" cy="5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  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  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＝     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19948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697823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5535073" y="354022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354961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3142073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919948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550185" y="3543049"/>
            <a:ext cx="67945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12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5515892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3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6357273" y="3543049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7053423" y="3543049"/>
            <a:ext cx="574675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12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148610" y="355397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3213510" y="3338075"/>
            <a:ext cx="288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3284948" y="2868875"/>
            <a:ext cx="259174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</a:rPr>
              <a:t> = </a:t>
            </a:r>
            <a:r>
              <a:rPr lang="en-US" altLang="zh-CN" sz="2400" dirty="0" smtClean="0">
                <a:latin typeface="Arial" pitchFamily="34" charset="0"/>
                <a:ea typeface="方正细黑一简体" pitchFamily="2" charset="-122"/>
                <a:cs typeface="Arial" pitchFamily="34" charset="0"/>
              </a:rPr>
              <a:t>12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Arial" pitchFamily="34" charset="0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780123" y="2427734"/>
            <a:ext cx="1655763" cy="358775"/>
            <a:chOff x="1403722" y="2403772"/>
            <a:chExt cx="1655763" cy="358775"/>
          </a:xfrm>
        </p:grpSpPr>
        <p:sp>
          <p:nvSpPr>
            <p:cNvPr id="80" name="椭圆 79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868565" y="2427734"/>
            <a:ext cx="1655763" cy="358775"/>
            <a:chOff x="1403722" y="2403772"/>
            <a:chExt cx="1655763" cy="358775"/>
          </a:xfrm>
        </p:grpSpPr>
        <p:sp>
          <p:nvSpPr>
            <p:cNvPr id="85" name="椭圆 84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12"/>
          <p:cNvSpPr>
            <a:spLocks noChangeArrowheads="1"/>
          </p:cNvSpPr>
          <p:nvPr/>
        </p:nvSpPr>
        <p:spPr bwMode="auto">
          <a:xfrm flipV="1">
            <a:off x="1547515" y="3101634"/>
            <a:ext cx="5904656" cy="432048"/>
          </a:xfrm>
          <a:prstGeom prst="wedgeRoundRectCallout">
            <a:avLst>
              <a:gd name="adj1" fmla="val 37815"/>
              <a:gd name="adj2" fmla="val -78911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2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547515" y="3075806"/>
            <a:ext cx="6048970" cy="50981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还能摆出几个几？先摆一摆，再说出乘法算式。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40" y="3579862"/>
            <a:ext cx="468860" cy="6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标题 1"/>
          <p:cNvSpPr txBox="1">
            <a:spLocks/>
          </p:cNvSpPr>
          <p:nvPr/>
        </p:nvSpPr>
        <p:spPr bwMode="auto">
          <a:xfrm>
            <a:off x="827088" y="1108092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kern="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个</a:t>
            </a:r>
            <a:r>
              <a:rPr lang="en-US" altLang="zh-CN" sz="2400" kern="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：</a:t>
            </a:r>
            <a:endParaRPr lang="zh-CN" altLang="en-US" sz="2400" kern="0" dirty="0"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38" name="标题 1"/>
          <p:cNvSpPr txBox="1">
            <a:spLocks/>
          </p:cNvSpPr>
          <p:nvPr/>
        </p:nvSpPr>
        <p:spPr bwMode="auto">
          <a:xfrm>
            <a:off x="827088" y="1900254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kern="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个</a:t>
            </a:r>
            <a:r>
              <a:rPr lang="en-US" altLang="zh-CN" sz="2400" kern="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kern="0" dirty="0" smtClean="0">
                <a:latin typeface="楷体_GB2312" pitchFamily="49" charset="-122"/>
                <a:ea typeface="楷体_GB2312" pitchFamily="49" charset="-122"/>
                <a:cs typeface="+mj-cs"/>
              </a:rPr>
              <a:t>：</a:t>
            </a:r>
            <a:endParaRPr lang="zh-CN" altLang="en-US" sz="2400" kern="0" dirty="0"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2700337" y="2498725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12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12 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835696" y="1203598"/>
            <a:ext cx="1223963" cy="360362"/>
            <a:chOff x="1629185" y="2472888"/>
            <a:chExt cx="1223963" cy="360362"/>
          </a:xfrm>
        </p:grpSpPr>
        <p:sp>
          <p:nvSpPr>
            <p:cNvPr id="41" name="椭圆 40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395869" y="1203598"/>
            <a:ext cx="1223963" cy="360362"/>
            <a:chOff x="1629185" y="2472888"/>
            <a:chExt cx="1223963" cy="360362"/>
          </a:xfrm>
        </p:grpSpPr>
        <p:sp>
          <p:nvSpPr>
            <p:cNvPr id="46" name="椭圆 45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956042" y="1203598"/>
            <a:ext cx="1223963" cy="360362"/>
            <a:chOff x="1629185" y="2472888"/>
            <a:chExt cx="1223963" cy="360362"/>
          </a:xfrm>
        </p:grpSpPr>
        <p:sp>
          <p:nvSpPr>
            <p:cNvPr id="50" name="椭圆 49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516216" y="1203598"/>
            <a:ext cx="1223963" cy="360362"/>
            <a:chOff x="1629185" y="2472888"/>
            <a:chExt cx="1223963" cy="360362"/>
          </a:xfrm>
        </p:grpSpPr>
        <p:sp>
          <p:nvSpPr>
            <p:cNvPr id="54" name="椭圆 53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35696" y="1979094"/>
            <a:ext cx="1655763" cy="358775"/>
            <a:chOff x="1403722" y="2403772"/>
            <a:chExt cx="1655763" cy="358775"/>
          </a:xfrm>
        </p:grpSpPr>
        <p:sp>
          <p:nvSpPr>
            <p:cNvPr id="58" name="椭圆 57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960056" y="1979094"/>
            <a:ext cx="1655763" cy="358775"/>
            <a:chOff x="1403722" y="2403772"/>
            <a:chExt cx="1655763" cy="358775"/>
          </a:xfrm>
        </p:grpSpPr>
        <p:sp>
          <p:nvSpPr>
            <p:cNvPr id="63" name="椭圆 62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084416" y="1979094"/>
            <a:ext cx="1655763" cy="358775"/>
            <a:chOff x="1403722" y="2403772"/>
            <a:chExt cx="1655763" cy="358775"/>
          </a:xfrm>
        </p:grpSpPr>
        <p:sp>
          <p:nvSpPr>
            <p:cNvPr id="68" name="椭圆 67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2" name="矩形 71"/>
          <p:cNvSpPr/>
          <p:nvPr/>
        </p:nvSpPr>
        <p:spPr>
          <a:xfrm>
            <a:off x="395536" y="113159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/>
      <p:bldP spid="37" grpId="0"/>
      <p:bldP spid="38" grpId="0"/>
      <p:bldP spid="7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498</Words>
  <Application>Microsoft Office PowerPoint</Application>
  <PresentationFormat>全屏显示(16:9)</PresentationFormat>
  <Paragraphs>132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Calibri</vt:lpstr>
      <vt:lpstr>楷体_GB2312</vt:lpstr>
      <vt:lpstr>方正细黑一简体</vt:lpstr>
      <vt:lpstr>方正楷体简体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102</cp:revision>
  <dcterms:created xsi:type="dcterms:W3CDTF">2015-12-28T01:01:35Z</dcterms:created>
  <dcterms:modified xsi:type="dcterms:W3CDTF">2016-06-20T06:26:31Z</dcterms:modified>
</cp:coreProperties>
</file>