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302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284" r:id="rId11"/>
  </p:sldIdLst>
  <p:sldSz cx="9144000" cy="5143500" type="screen16x9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楷体_GB2312" pitchFamily="49" charset="-122"/>
      <p:regular r:id="rId17"/>
    </p:embeddedFont>
    <p:embeddedFont>
      <p:font typeface="楷体" pitchFamily="49" charset="-122"/>
      <p:regular r:id="rId1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99FF33"/>
    <a:srgbClr val="AC0000"/>
    <a:srgbClr val="9A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4660"/>
  </p:normalViewPr>
  <p:slideViewPr>
    <p:cSldViewPr>
      <p:cViewPr varScale="1">
        <p:scale>
          <a:sx n="112" d="100"/>
          <a:sy n="112" d="100"/>
        </p:scale>
        <p:origin x="-672" y="-78"/>
      </p:cViewPr>
      <p:guideLst>
        <p:guide orient="horz" pos="1620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7B9D1-FFFE-4363-8340-F265425F0613}" type="datetimeFigureOut">
              <a:rPr lang="zh-CN" altLang="en-US" smtClean="0"/>
              <a:pPr/>
              <a:t>2016/6/9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AF012-4C04-43D5-8D7A-4BAE3957BD0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AF012-4C04-43D5-8D7A-4BAE3957BD06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AF012-4C04-43D5-8D7A-4BAE3957BD06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AF012-4C04-43D5-8D7A-4BAE3957BD06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AF012-4C04-43D5-8D7A-4BAE3957BD06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AF012-4C04-43D5-8D7A-4BAE3957BD06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AF012-4C04-43D5-8D7A-4BAE3957BD06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AF012-4C04-43D5-8D7A-4BAE3957BD06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AF012-4C04-43D5-8D7A-4BAE3957BD06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2016/6/9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2016/6/9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2016/6/9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2016/6/9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2016/6/9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2016/6/9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5912C-8210-4BE0-8794-726E556A6FA5}" type="datetimeFigureOut">
              <a:rPr lang="zh-CN" altLang="en-US" smtClean="0"/>
              <a:pPr/>
              <a:t>2016/6/9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AppData\Local\Temp\Rar$DIa0.838\二年级上册封面2016副本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683568" y="2427734"/>
            <a:ext cx="55446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简单的加、减法实际问题（</a:t>
            </a:r>
            <a:r>
              <a:rPr lang="en-US" altLang="zh-C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r>
              <a:rPr lang="zh-CN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）</a:t>
            </a:r>
            <a:endParaRPr lang="zh-CN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12"/>
          <p:cNvSpPr>
            <a:spLocks noChangeArrowheads="1"/>
          </p:cNvSpPr>
          <p:nvPr/>
        </p:nvSpPr>
        <p:spPr bwMode="auto">
          <a:xfrm flipH="1">
            <a:off x="2411760" y="3291830"/>
            <a:ext cx="4680520" cy="720080"/>
          </a:xfrm>
          <a:prstGeom prst="wedgeRoundRectCallout">
            <a:avLst>
              <a:gd name="adj1" fmla="val 58306"/>
              <a:gd name="adj2" fmla="val 6602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2" name="组合 7"/>
          <p:cNvGrpSpPr/>
          <p:nvPr/>
        </p:nvGrpSpPr>
        <p:grpSpPr>
          <a:xfrm>
            <a:off x="899632" y="915566"/>
            <a:ext cx="360000" cy="380282"/>
            <a:chOff x="719592" y="1018103"/>
            <a:chExt cx="360000" cy="380282"/>
          </a:xfrm>
        </p:grpSpPr>
        <p:pic>
          <p:nvPicPr>
            <p:cNvPr id="20" name="Picture 6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9592" y="1018103"/>
              <a:ext cx="360000" cy="380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791580" y="10235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zh-CN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7" name="标题 3"/>
          <p:cNvSpPr>
            <a:spLocks noGrp="1" noChangeArrowheads="1"/>
          </p:cNvSpPr>
          <p:nvPr/>
        </p:nvSpPr>
        <p:spPr bwMode="auto">
          <a:xfrm>
            <a:off x="2339752" y="3363838"/>
            <a:ext cx="5040560" cy="58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要让两串彩珠同样多，你有什么办法？先用圆片摆一摆，再和同学交流。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3435846"/>
            <a:ext cx="616624" cy="697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11" descr="穿彩珠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39515" y="915566"/>
            <a:ext cx="3922096" cy="2113615"/>
          </a:xfrm>
          <a:prstGeom prst="rect">
            <a:avLst/>
          </a:prstGeom>
        </p:spPr>
      </p:pic>
      <p:sp>
        <p:nvSpPr>
          <p:cNvPr id="13" name="AutoShape 12"/>
          <p:cNvSpPr>
            <a:spLocks noChangeArrowheads="1"/>
          </p:cNvSpPr>
          <p:nvPr/>
        </p:nvSpPr>
        <p:spPr bwMode="auto">
          <a:xfrm flipV="1">
            <a:off x="1691680" y="1059582"/>
            <a:ext cx="1152128" cy="720080"/>
          </a:xfrm>
          <a:prstGeom prst="wedgeRoundRectCallout">
            <a:avLst>
              <a:gd name="adj1" fmla="val 75943"/>
              <a:gd name="adj2" fmla="val -8593"/>
              <a:gd name="adj3" fmla="val 16667"/>
            </a:avLst>
          </a:prstGeom>
          <a:solidFill>
            <a:srgbClr val="FDD3F4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 flipV="1">
            <a:off x="5940152" y="987574"/>
            <a:ext cx="1594130" cy="720080"/>
          </a:xfrm>
          <a:prstGeom prst="wedgeRoundRectCallout">
            <a:avLst>
              <a:gd name="adj1" fmla="val -58866"/>
              <a:gd name="adj2" fmla="val 7687"/>
              <a:gd name="adj3" fmla="val 16667"/>
            </a:avLst>
          </a:prstGeom>
          <a:solidFill>
            <a:srgbClr val="EBCDFB"/>
          </a:solidFill>
          <a:ln w="9525">
            <a:solidFill>
              <a:srgbClr val="8E409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标题 3"/>
          <p:cNvSpPr>
            <a:spLocks noGrp="1" noChangeArrowheads="1"/>
          </p:cNvSpPr>
          <p:nvPr/>
        </p:nvSpPr>
        <p:spPr bwMode="auto">
          <a:xfrm>
            <a:off x="5940152" y="1043952"/>
            <a:ext cx="173814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2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我穿了</a:t>
            </a:r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12</a:t>
            </a:r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个彩珠。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8" name="标题 3"/>
          <p:cNvSpPr>
            <a:spLocks noGrp="1" noChangeArrowheads="1"/>
          </p:cNvSpPr>
          <p:nvPr/>
        </p:nvSpPr>
        <p:spPr bwMode="auto">
          <a:xfrm>
            <a:off x="1619672" y="1032446"/>
            <a:ext cx="144016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2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我穿了</a:t>
            </a:r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8</a:t>
            </a:r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个彩珠。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7" name="标题 3"/>
          <p:cNvSpPr>
            <a:spLocks noGrp="1" noChangeArrowheads="1"/>
          </p:cNvSpPr>
          <p:nvPr/>
        </p:nvSpPr>
        <p:spPr bwMode="auto">
          <a:xfrm>
            <a:off x="2365390" y="1728386"/>
            <a:ext cx="72008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000" b="1" dirty="0" smtClean="0">
                <a:latin typeface="楷体_GB2312" pitchFamily="49" charset="-122"/>
                <a:ea typeface="楷体_GB2312" pitchFamily="49" charset="-122"/>
              </a:rPr>
              <a:t>小军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9" name="标题 3"/>
          <p:cNvSpPr>
            <a:spLocks noGrp="1" noChangeArrowheads="1"/>
          </p:cNvSpPr>
          <p:nvPr/>
        </p:nvSpPr>
        <p:spPr bwMode="auto">
          <a:xfrm>
            <a:off x="5508104" y="1728386"/>
            <a:ext cx="7920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000" b="1" dirty="0" smtClean="0">
                <a:latin typeface="楷体_GB2312" pitchFamily="49" charset="-122"/>
                <a:ea typeface="楷体_GB2312" pitchFamily="49" charset="-122"/>
              </a:rPr>
              <a:t>芳芳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7" grpId="0"/>
      <p:bldP spid="13" grpId="0" animBg="1"/>
      <p:bldP spid="14" grpId="0" animBg="1"/>
      <p:bldP spid="16" grpId="0"/>
      <p:bldP spid="18" grpId="0"/>
      <p:bldP spid="17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矩形 112"/>
          <p:cNvSpPr/>
          <p:nvPr/>
        </p:nvSpPr>
        <p:spPr>
          <a:xfrm>
            <a:off x="539552" y="771550"/>
            <a:ext cx="7560840" cy="3312368"/>
          </a:xfrm>
          <a:prstGeom prst="rect">
            <a:avLst/>
          </a:prstGeom>
          <a:solidFill>
            <a:srgbClr val="FFFFCC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AutoShape 12"/>
          <p:cNvSpPr>
            <a:spLocks noChangeArrowheads="1"/>
          </p:cNvSpPr>
          <p:nvPr/>
        </p:nvSpPr>
        <p:spPr bwMode="auto">
          <a:xfrm flipV="1">
            <a:off x="5724128" y="3219822"/>
            <a:ext cx="1872208" cy="720080"/>
          </a:xfrm>
          <a:prstGeom prst="wedgeRoundRectCallout">
            <a:avLst>
              <a:gd name="adj1" fmla="val 58306"/>
              <a:gd name="adj2" fmla="val 6602"/>
              <a:gd name="adj3" fmla="val 16667"/>
            </a:avLst>
          </a:prstGeom>
          <a:solidFill>
            <a:srgbClr val="FDD3F4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8" name="AutoShape 12"/>
          <p:cNvSpPr>
            <a:spLocks noChangeArrowheads="1"/>
          </p:cNvSpPr>
          <p:nvPr/>
        </p:nvSpPr>
        <p:spPr bwMode="auto">
          <a:xfrm flipV="1">
            <a:off x="5714174" y="1995686"/>
            <a:ext cx="1872208" cy="720080"/>
          </a:xfrm>
          <a:prstGeom prst="wedgeRoundRectCallout">
            <a:avLst>
              <a:gd name="adj1" fmla="val 58306"/>
              <a:gd name="adj2" fmla="val 6602"/>
              <a:gd name="adj3" fmla="val 16667"/>
            </a:avLst>
          </a:prstGeom>
          <a:solidFill>
            <a:srgbClr val="EBCDFB"/>
          </a:solidFill>
          <a:ln w="9525">
            <a:solidFill>
              <a:srgbClr val="8E409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7" name="AutoShape 12"/>
          <p:cNvSpPr>
            <a:spLocks noChangeArrowheads="1"/>
          </p:cNvSpPr>
          <p:nvPr/>
        </p:nvSpPr>
        <p:spPr bwMode="auto">
          <a:xfrm flipV="1">
            <a:off x="5724128" y="931196"/>
            <a:ext cx="1368152" cy="648072"/>
          </a:xfrm>
          <a:prstGeom prst="wedgeRoundRectCallout">
            <a:avLst>
              <a:gd name="adj1" fmla="val 58306"/>
              <a:gd name="adj2" fmla="val 6602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6" name="标题 3"/>
          <p:cNvSpPr>
            <a:spLocks noGrp="1" noChangeArrowheads="1"/>
          </p:cNvSpPr>
          <p:nvPr/>
        </p:nvSpPr>
        <p:spPr bwMode="auto">
          <a:xfrm>
            <a:off x="3851920" y="4011910"/>
            <a:ext cx="319563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zh-CN" altLang="en-US" sz="2200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  <a:sym typeface="宋体" charset="-122"/>
            </a:endParaRPr>
          </a:p>
        </p:txBody>
      </p:sp>
      <p:pic>
        <p:nvPicPr>
          <p:cNvPr id="41" name="图片 4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236296" y="1131590"/>
            <a:ext cx="628816" cy="46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7"/>
          <p:cNvGrpSpPr/>
          <p:nvPr/>
        </p:nvGrpSpPr>
        <p:grpSpPr>
          <a:xfrm>
            <a:off x="107544" y="773223"/>
            <a:ext cx="360000" cy="380282"/>
            <a:chOff x="719592" y="1018103"/>
            <a:chExt cx="360000" cy="380282"/>
          </a:xfrm>
        </p:grpSpPr>
        <p:pic>
          <p:nvPicPr>
            <p:cNvPr id="20" name="Picture 6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9592" y="1018103"/>
              <a:ext cx="360000" cy="380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791580" y="10235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zh-CN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标题 3"/>
          <p:cNvSpPr>
            <a:spLocks noGrp="1" noChangeArrowheads="1"/>
          </p:cNvSpPr>
          <p:nvPr/>
        </p:nvSpPr>
        <p:spPr bwMode="auto">
          <a:xfrm>
            <a:off x="539584" y="822095"/>
            <a:ext cx="86409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000" b="1" dirty="0" smtClean="0">
                <a:latin typeface="楷体_GB2312" pitchFamily="49" charset="-122"/>
                <a:ea typeface="楷体_GB2312" pitchFamily="49" charset="-122"/>
              </a:rPr>
              <a:t>小军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403680" y="958296"/>
            <a:ext cx="288000" cy="288000"/>
          </a:xfrm>
          <a:prstGeom prst="ellipse">
            <a:avLst/>
          </a:prstGeom>
          <a:solidFill>
            <a:srgbClr val="FB9FE7"/>
          </a:solidFill>
          <a:ln w="1270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1757174" y="958296"/>
            <a:ext cx="288000" cy="288000"/>
          </a:xfrm>
          <a:prstGeom prst="ellipse">
            <a:avLst/>
          </a:prstGeom>
          <a:solidFill>
            <a:srgbClr val="FB9FE7"/>
          </a:solidFill>
          <a:ln w="1270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2110668" y="958296"/>
            <a:ext cx="288000" cy="288000"/>
          </a:xfrm>
          <a:prstGeom prst="ellipse">
            <a:avLst/>
          </a:prstGeom>
          <a:solidFill>
            <a:srgbClr val="FB9FE7"/>
          </a:solidFill>
          <a:ln w="1270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2464162" y="958296"/>
            <a:ext cx="288000" cy="288000"/>
          </a:xfrm>
          <a:prstGeom prst="ellipse">
            <a:avLst/>
          </a:prstGeom>
          <a:solidFill>
            <a:srgbClr val="FB9FE7"/>
          </a:solidFill>
          <a:ln w="1270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2817656" y="958296"/>
            <a:ext cx="288000" cy="288000"/>
          </a:xfrm>
          <a:prstGeom prst="ellipse">
            <a:avLst/>
          </a:prstGeom>
          <a:solidFill>
            <a:srgbClr val="FB9FE7"/>
          </a:solidFill>
          <a:ln w="1270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3171150" y="958296"/>
            <a:ext cx="288000" cy="288000"/>
          </a:xfrm>
          <a:prstGeom prst="ellipse">
            <a:avLst/>
          </a:prstGeom>
          <a:solidFill>
            <a:srgbClr val="FB9FE7"/>
          </a:solidFill>
          <a:ln w="1270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3524644" y="958296"/>
            <a:ext cx="288000" cy="288000"/>
          </a:xfrm>
          <a:prstGeom prst="ellipse">
            <a:avLst/>
          </a:prstGeom>
          <a:solidFill>
            <a:srgbClr val="FB9FE7"/>
          </a:solidFill>
          <a:ln w="1270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3878138" y="958296"/>
            <a:ext cx="288000" cy="288000"/>
          </a:xfrm>
          <a:prstGeom prst="ellipse">
            <a:avLst/>
          </a:prstGeom>
          <a:solidFill>
            <a:srgbClr val="FB9FE7"/>
          </a:solidFill>
          <a:ln w="1270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标题 3"/>
          <p:cNvSpPr>
            <a:spLocks noGrp="1" noChangeArrowheads="1"/>
          </p:cNvSpPr>
          <p:nvPr/>
        </p:nvSpPr>
        <p:spPr bwMode="auto">
          <a:xfrm>
            <a:off x="539584" y="1261958"/>
            <a:ext cx="86409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000" b="1" dirty="0" smtClean="0">
                <a:latin typeface="楷体_GB2312" pitchFamily="49" charset="-122"/>
                <a:ea typeface="楷体_GB2312" pitchFamily="49" charset="-122"/>
              </a:rPr>
              <a:t>芳芳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1413883" y="1390344"/>
            <a:ext cx="288000" cy="288000"/>
          </a:xfrm>
          <a:prstGeom prst="ellipse">
            <a:avLst/>
          </a:prstGeom>
          <a:solidFill>
            <a:srgbClr val="9DD8FD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1766449" y="1390344"/>
            <a:ext cx="288000" cy="288000"/>
          </a:xfrm>
          <a:prstGeom prst="ellipse">
            <a:avLst/>
          </a:prstGeom>
          <a:solidFill>
            <a:srgbClr val="9DD8FD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2119015" y="1390344"/>
            <a:ext cx="288000" cy="288000"/>
          </a:xfrm>
          <a:prstGeom prst="ellipse">
            <a:avLst/>
          </a:prstGeom>
          <a:solidFill>
            <a:srgbClr val="9DD8FD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2471581" y="1390344"/>
            <a:ext cx="288000" cy="288000"/>
          </a:xfrm>
          <a:prstGeom prst="ellipse">
            <a:avLst/>
          </a:prstGeom>
          <a:solidFill>
            <a:srgbClr val="9DD8FD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2824147" y="1390344"/>
            <a:ext cx="288000" cy="288000"/>
          </a:xfrm>
          <a:prstGeom prst="ellipse">
            <a:avLst/>
          </a:prstGeom>
          <a:solidFill>
            <a:srgbClr val="9DD8FD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3176713" y="1390344"/>
            <a:ext cx="288000" cy="288000"/>
          </a:xfrm>
          <a:prstGeom prst="ellipse">
            <a:avLst/>
          </a:prstGeom>
          <a:solidFill>
            <a:srgbClr val="9DD8FD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3529279" y="1390344"/>
            <a:ext cx="288000" cy="288000"/>
          </a:xfrm>
          <a:prstGeom prst="ellipse">
            <a:avLst/>
          </a:prstGeom>
          <a:solidFill>
            <a:srgbClr val="9DD8FD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3881845" y="1390344"/>
            <a:ext cx="288000" cy="288000"/>
          </a:xfrm>
          <a:prstGeom prst="ellipse">
            <a:avLst/>
          </a:prstGeom>
          <a:solidFill>
            <a:srgbClr val="9DD8FD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4234411" y="1390344"/>
            <a:ext cx="288000" cy="288000"/>
          </a:xfrm>
          <a:prstGeom prst="ellipse">
            <a:avLst/>
          </a:prstGeom>
          <a:solidFill>
            <a:srgbClr val="9DD8FD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4586977" y="1390344"/>
            <a:ext cx="288000" cy="288000"/>
          </a:xfrm>
          <a:prstGeom prst="ellipse">
            <a:avLst/>
          </a:prstGeom>
          <a:solidFill>
            <a:srgbClr val="9DD8FD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4939543" y="1390344"/>
            <a:ext cx="288000" cy="288000"/>
          </a:xfrm>
          <a:prstGeom prst="ellipse">
            <a:avLst/>
          </a:prstGeom>
          <a:solidFill>
            <a:srgbClr val="9DD8FD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5292112" y="1390344"/>
            <a:ext cx="288000" cy="288000"/>
          </a:xfrm>
          <a:prstGeom prst="ellipse">
            <a:avLst/>
          </a:prstGeom>
          <a:solidFill>
            <a:srgbClr val="9DD8FD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4231632" y="958296"/>
            <a:ext cx="288000" cy="288000"/>
          </a:xfrm>
          <a:prstGeom prst="ellipse">
            <a:avLst/>
          </a:prstGeom>
          <a:solidFill>
            <a:srgbClr val="FDD3F4"/>
          </a:solidFill>
          <a:ln w="12700">
            <a:solidFill>
              <a:srgbClr val="D6009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4585126" y="958296"/>
            <a:ext cx="288000" cy="288000"/>
          </a:xfrm>
          <a:prstGeom prst="ellipse">
            <a:avLst/>
          </a:prstGeom>
          <a:solidFill>
            <a:srgbClr val="FDD3F4"/>
          </a:solidFill>
          <a:ln w="12700">
            <a:solidFill>
              <a:srgbClr val="D6009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4938620" y="958296"/>
            <a:ext cx="288000" cy="288000"/>
          </a:xfrm>
          <a:prstGeom prst="ellipse">
            <a:avLst/>
          </a:prstGeom>
          <a:solidFill>
            <a:srgbClr val="FDD3F4"/>
          </a:solidFill>
          <a:ln w="12700">
            <a:solidFill>
              <a:srgbClr val="D6009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5292112" y="958296"/>
            <a:ext cx="288000" cy="288000"/>
          </a:xfrm>
          <a:prstGeom prst="ellipse">
            <a:avLst/>
          </a:prstGeom>
          <a:solidFill>
            <a:srgbClr val="FDD3F4"/>
          </a:solidFill>
          <a:ln w="12700">
            <a:solidFill>
              <a:srgbClr val="D6009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标题 3"/>
          <p:cNvSpPr>
            <a:spLocks noGrp="1" noChangeArrowheads="1"/>
          </p:cNvSpPr>
          <p:nvPr/>
        </p:nvSpPr>
        <p:spPr bwMode="auto">
          <a:xfrm>
            <a:off x="539584" y="1906375"/>
            <a:ext cx="86409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000" b="1" dirty="0" smtClean="0">
                <a:latin typeface="楷体_GB2312" pitchFamily="49" charset="-122"/>
                <a:ea typeface="楷体_GB2312" pitchFamily="49" charset="-122"/>
              </a:rPr>
              <a:t>小军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1403680" y="2042576"/>
            <a:ext cx="288000" cy="288000"/>
          </a:xfrm>
          <a:prstGeom prst="ellipse">
            <a:avLst/>
          </a:prstGeom>
          <a:solidFill>
            <a:srgbClr val="FB9FE7"/>
          </a:solidFill>
          <a:ln w="1270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1757174" y="2042576"/>
            <a:ext cx="288000" cy="288000"/>
          </a:xfrm>
          <a:prstGeom prst="ellipse">
            <a:avLst/>
          </a:prstGeom>
          <a:solidFill>
            <a:srgbClr val="FB9FE7"/>
          </a:solidFill>
          <a:ln w="1270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2110668" y="2042576"/>
            <a:ext cx="288000" cy="288000"/>
          </a:xfrm>
          <a:prstGeom prst="ellipse">
            <a:avLst/>
          </a:prstGeom>
          <a:solidFill>
            <a:srgbClr val="FB9FE7"/>
          </a:solidFill>
          <a:ln w="1270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>
            <a:off x="2464162" y="2042576"/>
            <a:ext cx="288000" cy="288000"/>
          </a:xfrm>
          <a:prstGeom prst="ellipse">
            <a:avLst/>
          </a:prstGeom>
          <a:solidFill>
            <a:srgbClr val="FB9FE7"/>
          </a:solidFill>
          <a:ln w="1270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>
            <a:off x="2817656" y="2042576"/>
            <a:ext cx="288000" cy="288000"/>
          </a:xfrm>
          <a:prstGeom prst="ellipse">
            <a:avLst/>
          </a:prstGeom>
          <a:solidFill>
            <a:srgbClr val="FB9FE7"/>
          </a:solidFill>
          <a:ln w="1270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3171150" y="2042576"/>
            <a:ext cx="288000" cy="288000"/>
          </a:xfrm>
          <a:prstGeom prst="ellipse">
            <a:avLst/>
          </a:prstGeom>
          <a:solidFill>
            <a:srgbClr val="FB9FE7"/>
          </a:solidFill>
          <a:ln w="1270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>
            <a:off x="3524644" y="2042576"/>
            <a:ext cx="288000" cy="288000"/>
          </a:xfrm>
          <a:prstGeom prst="ellipse">
            <a:avLst/>
          </a:prstGeom>
          <a:solidFill>
            <a:srgbClr val="FB9FE7"/>
          </a:solidFill>
          <a:ln w="1270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3878138" y="2042576"/>
            <a:ext cx="288000" cy="288000"/>
          </a:xfrm>
          <a:prstGeom prst="ellipse">
            <a:avLst/>
          </a:prstGeom>
          <a:solidFill>
            <a:srgbClr val="FB9FE7"/>
          </a:solidFill>
          <a:ln w="1270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标题 3"/>
          <p:cNvSpPr>
            <a:spLocks noGrp="1" noChangeArrowheads="1"/>
          </p:cNvSpPr>
          <p:nvPr/>
        </p:nvSpPr>
        <p:spPr bwMode="auto">
          <a:xfrm>
            <a:off x="539584" y="2355726"/>
            <a:ext cx="86409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000" b="1" dirty="0" smtClean="0">
                <a:latin typeface="楷体_GB2312" pitchFamily="49" charset="-122"/>
                <a:ea typeface="楷体_GB2312" pitchFamily="49" charset="-122"/>
              </a:rPr>
              <a:t>芳芳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1413883" y="2479093"/>
            <a:ext cx="288000" cy="288000"/>
          </a:xfrm>
          <a:prstGeom prst="ellipse">
            <a:avLst/>
          </a:prstGeom>
          <a:solidFill>
            <a:srgbClr val="9DD8FD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椭圆 62"/>
          <p:cNvSpPr/>
          <p:nvPr/>
        </p:nvSpPr>
        <p:spPr>
          <a:xfrm>
            <a:off x="1766449" y="2479093"/>
            <a:ext cx="288000" cy="288000"/>
          </a:xfrm>
          <a:prstGeom prst="ellipse">
            <a:avLst/>
          </a:prstGeom>
          <a:solidFill>
            <a:srgbClr val="9DD8FD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椭圆 63"/>
          <p:cNvSpPr/>
          <p:nvPr/>
        </p:nvSpPr>
        <p:spPr>
          <a:xfrm>
            <a:off x="2119015" y="2479093"/>
            <a:ext cx="288000" cy="288000"/>
          </a:xfrm>
          <a:prstGeom prst="ellipse">
            <a:avLst/>
          </a:prstGeom>
          <a:solidFill>
            <a:srgbClr val="9DD8FD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椭圆 64"/>
          <p:cNvSpPr/>
          <p:nvPr/>
        </p:nvSpPr>
        <p:spPr>
          <a:xfrm>
            <a:off x="2471581" y="2479093"/>
            <a:ext cx="288000" cy="288000"/>
          </a:xfrm>
          <a:prstGeom prst="ellipse">
            <a:avLst/>
          </a:prstGeom>
          <a:solidFill>
            <a:srgbClr val="9DD8FD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椭圆 65"/>
          <p:cNvSpPr/>
          <p:nvPr/>
        </p:nvSpPr>
        <p:spPr>
          <a:xfrm>
            <a:off x="2824147" y="2479093"/>
            <a:ext cx="288000" cy="288000"/>
          </a:xfrm>
          <a:prstGeom prst="ellipse">
            <a:avLst/>
          </a:prstGeom>
          <a:solidFill>
            <a:srgbClr val="9DD8FD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椭圆 66"/>
          <p:cNvSpPr/>
          <p:nvPr/>
        </p:nvSpPr>
        <p:spPr>
          <a:xfrm>
            <a:off x="3176713" y="2479093"/>
            <a:ext cx="288000" cy="288000"/>
          </a:xfrm>
          <a:prstGeom prst="ellipse">
            <a:avLst/>
          </a:prstGeom>
          <a:solidFill>
            <a:srgbClr val="9DD8FD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椭圆 67"/>
          <p:cNvSpPr/>
          <p:nvPr/>
        </p:nvSpPr>
        <p:spPr>
          <a:xfrm>
            <a:off x="3529279" y="2479093"/>
            <a:ext cx="288000" cy="288000"/>
          </a:xfrm>
          <a:prstGeom prst="ellipse">
            <a:avLst/>
          </a:prstGeom>
          <a:solidFill>
            <a:srgbClr val="9DD8FD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椭圆 68"/>
          <p:cNvSpPr/>
          <p:nvPr/>
        </p:nvSpPr>
        <p:spPr>
          <a:xfrm>
            <a:off x="3881845" y="2479093"/>
            <a:ext cx="288000" cy="288000"/>
          </a:xfrm>
          <a:prstGeom prst="ellipse">
            <a:avLst/>
          </a:prstGeom>
          <a:solidFill>
            <a:srgbClr val="9DD8FD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椭圆 69"/>
          <p:cNvSpPr/>
          <p:nvPr/>
        </p:nvSpPr>
        <p:spPr>
          <a:xfrm>
            <a:off x="4234411" y="2499774"/>
            <a:ext cx="288000" cy="288000"/>
          </a:xfrm>
          <a:prstGeom prst="ellipse">
            <a:avLst/>
          </a:prstGeom>
          <a:solidFill>
            <a:srgbClr val="9DD8FD"/>
          </a:solidFill>
          <a:ln w="1270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椭圆 70"/>
          <p:cNvSpPr/>
          <p:nvPr/>
        </p:nvSpPr>
        <p:spPr>
          <a:xfrm>
            <a:off x="4586977" y="2499774"/>
            <a:ext cx="288000" cy="288000"/>
          </a:xfrm>
          <a:prstGeom prst="ellipse">
            <a:avLst/>
          </a:prstGeom>
          <a:solidFill>
            <a:srgbClr val="9DD8FD"/>
          </a:solidFill>
          <a:ln w="1270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椭圆 71"/>
          <p:cNvSpPr/>
          <p:nvPr/>
        </p:nvSpPr>
        <p:spPr>
          <a:xfrm>
            <a:off x="4939543" y="2499774"/>
            <a:ext cx="288000" cy="288000"/>
          </a:xfrm>
          <a:prstGeom prst="ellipse">
            <a:avLst/>
          </a:prstGeom>
          <a:solidFill>
            <a:srgbClr val="9DD8FD"/>
          </a:solidFill>
          <a:ln w="1270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椭圆 72"/>
          <p:cNvSpPr/>
          <p:nvPr/>
        </p:nvSpPr>
        <p:spPr>
          <a:xfrm>
            <a:off x="5292112" y="2499774"/>
            <a:ext cx="288000" cy="288000"/>
          </a:xfrm>
          <a:prstGeom prst="ellipse">
            <a:avLst/>
          </a:prstGeom>
          <a:solidFill>
            <a:srgbClr val="9DD8FD"/>
          </a:solidFill>
          <a:ln w="1270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标题 3"/>
          <p:cNvSpPr>
            <a:spLocks noGrp="1" noChangeArrowheads="1"/>
          </p:cNvSpPr>
          <p:nvPr/>
        </p:nvSpPr>
        <p:spPr bwMode="auto">
          <a:xfrm>
            <a:off x="539584" y="3062972"/>
            <a:ext cx="86409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000" b="1" dirty="0" smtClean="0">
                <a:latin typeface="楷体_GB2312" pitchFamily="49" charset="-122"/>
                <a:ea typeface="楷体_GB2312" pitchFamily="49" charset="-122"/>
              </a:rPr>
              <a:t>小军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1403680" y="3199173"/>
            <a:ext cx="288000" cy="288000"/>
          </a:xfrm>
          <a:prstGeom prst="ellipse">
            <a:avLst/>
          </a:prstGeom>
          <a:solidFill>
            <a:srgbClr val="FB9FE7"/>
          </a:solidFill>
          <a:ln w="1270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椭圆 79"/>
          <p:cNvSpPr/>
          <p:nvPr/>
        </p:nvSpPr>
        <p:spPr>
          <a:xfrm>
            <a:off x="1757174" y="3199173"/>
            <a:ext cx="288000" cy="288000"/>
          </a:xfrm>
          <a:prstGeom prst="ellipse">
            <a:avLst/>
          </a:prstGeom>
          <a:solidFill>
            <a:srgbClr val="FB9FE7"/>
          </a:solidFill>
          <a:ln w="1270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椭圆 80"/>
          <p:cNvSpPr/>
          <p:nvPr/>
        </p:nvSpPr>
        <p:spPr>
          <a:xfrm>
            <a:off x="2110668" y="3199173"/>
            <a:ext cx="288000" cy="288000"/>
          </a:xfrm>
          <a:prstGeom prst="ellipse">
            <a:avLst/>
          </a:prstGeom>
          <a:solidFill>
            <a:srgbClr val="FB9FE7"/>
          </a:solidFill>
          <a:ln w="1270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椭圆 81"/>
          <p:cNvSpPr/>
          <p:nvPr/>
        </p:nvSpPr>
        <p:spPr>
          <a:xfrm>
            <a:off x="2464162" y="3199173"/>
            <a:ext cx="288000" cy="288000"/>
          </a:xfrm>
          <a:prstGeom prst="ellipse">
            <a:avLst/>
          </a:prstGeom>
          <a:solidFill>
            <a:srgbClr val="FB9FE7"/>
          </a:solidFill>
          <a:ln w="1270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椭圆 82"/>
          <p:cNvSpPr/>
          <p:nvPr/>
        </p:nvSpPr>
        <p:spPr>
          <a:xfrm>
            <a:off x="2817656" y="3199173"/>
            <a:ext cx="288000" cy="288000"/>
          </a:xfrm>
          <a:prstGeom prst="ellipse">
            <a:avLst/>
          </a:prstGeom>
          <a:solidFill>
            <a:srgbClr val="FB9FE7"/>
          </a:solidFill>
          <a:ln w="1270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椭圆 83"/>
          <p:cNvSpPr/>
          <p:nvPr/>
        </p:nvSpPr>
        <p:spPr>
          <a:xfrm>
            <a:off x="3171150" y="3199173"/>
            <a:ext cx="288000" cy="288000"/>
          </a:xfrm>
          <a:prstGeom prst="ellipse">
            <a:avLst/>
          </a:prstGeom>
          <a:solidFill>
            <a:srgbClr val="FB9FE7"/>
          </a:solidFill>
          <a:ln w="1270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椭圆 84"/>
          <p:cNvSpPr/>
          <p:nvPr/>
        </p:nvSpPr>
        <p:spPr>
          <a:xfrm>
            <a:off x="3524644" y="3199173"/>
            <a:ext cx="288000" cy="288000"/>
          </a:xfrm>
          <a:prstGeom prst="ellipse">
            <a:avLst/>
          </a:prstGeom>
          <a:solidFill>
            <a:srgbClr val="FB9FE7"/>
          </a:solidFill>
          <a:ln w="1270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椭圆 85"/>
          <p:cNvSpPr/>
          <p:nvPr/>
        </p:nvSpPr>
        <p:spPr>
          <a:xfrm>
            <a:off x="3878138" y="3199173"/>
            <a:ext cx="288000" cy="288000"/>
          </a:xfrm>
          <a:prstGeom prst="ellipse">
            <a:avLst/>
          </a:prstGeom>
          <a:solidFill>
            <a:srgbClr val="FB9FE7"/>
          </a:solidFill>
          <a:ln w="1270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标题 3"/>
          <p:cNvSpPr>
            <a:spLocks noGrp="1" noChangeArrowheads="1"/>
          </p:cNvSpPr>
          <p:nvPr/>
        </p:nvSpPr>
        <p:spPr bwMode="auto">
          <a:xfrm>
            <a:off x="539584" y="3507854"/>
            <a:ext cx="86409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000" b="1" dirty="0" smtClean="0">
                <a:latin typeface="楷体_GB2312" pitchFamily="49" charset="-122"/>
                <a:ea typeface="楷体_GB2312" pitchFamily="49" charset="-122"/>
              </a:rPr>
              <a:t>芳芳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8" name="椭圆 87"/>
          <p:cNvSpPr/>
          <p:nvPr/>
        </p:nvSpPr>
        <p:spPr>
          <a:xfrm>
            <a:off x="1413883" y="3631221"/>
            <a:ext cx="288000" cy="288000"/>
          </a:xfrm>
          <a:prstGeom prst="ellipse">
            <a:avLst/>
          </a:prstGeom>
          <a:solidFill>
            <a:srgbClr val="9DD8FD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椭圆 88"/>
          <p:cNvSpPr/>
          <p:nvPr/>
        </p:nvSpPr>
        <p:spPr>
          <a:xfrm>
            <a:off x="1766449" y="3631221"/>
            <a:ext cx="288000" cy="288000"/>
          </a:xfrm>
          <a:prstGeom prst="ellipse">
            <a:avLst/>
          </a:prstGeom>
          <a:solidFill>
            <a:srgbClr val="9DD8FD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椭圆 89"/>
          <p:cNvSpPr/>
          <p:nvPr/>
        </p:nvSpPr>
        <p:spPr>
          <a:xfrm>
            <a:off x="2119015" y="3631221"/>
            <a:ext cx="288000" cy="288000"/>
          </a:xfrm>
          <a:prstGeom prst="ellipse">
            <a:avLst/>
          </a:prstGeom>
          <a:solidFill>
            <a:srgbClr val="9DD8FD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椭圆 90"/>
          <p:cNvSpPr/>
          <p:nvPr/>
        </p:nvSpPr>
        <p:spPr>
          <a:xfrm>
            <a:off x="2471581" y="3631221"/>
            <a:ext cx="288000" cy="288000"/>
          </a:xfrm>
          <a:prstGeom prst="ellipse">
            <a:avLst/>
          </a:prstGeom>
          <a:solidFill>
            <a:srgbClr val="9DD8FD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椭圆 91"/>
          <p:cNvSpPr/>
          <p:nvPr/>
        </p:nvSpPr>
        <p:spPr>
          <a:xfrm>
            <a:off x="2824147" y="3631221"/>
            <a:ext cx="288000" cy="288000"/>
          </a:xfrm>
          <a:prstGeom prst="ellipse">
            <a:avLst/>
          </a:prstGeom>
          <a:solidFill>
            <a:srgbClr val="9DD8FD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椭圆 92"/>
          <p:cNvSpPr/>
          <p:nvPr/>
        </p:nvSpPr>
        <p:spPr>
          <a:xfrm>
            <a:off x="3176713" y="3631221"/>
            <a:ext cx="288000" cy="288000"/>
          </a:xfrm>
          <a:prstGeom prst="ellipse">
            <a:avLst/>
          </a:prstGeom>
          <a:solidFill>
            <a:srgbClr val="9DD8FD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椭圆 93"/>
          <p:cNvSpPr/>
          <p:nvPr/>
        </p:nvSpPr>
        <p:spPr>
          <a:xfrm>
            <a:off x="3529279" y="3631221"/>
            <a:ext cx="288000" cy="288000"/>
          </a:xfrm>
          <a:prstGeom prst="ellipse">
            <a:avLst/>
          </a:prstGeom>
          <a:solidFill>
            <a:srgbClr val="9DD8FD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3881845" y="3631221"/>
            <a:ext cx="288000" cy="288000"/>
          </a:xfrm>
          <a:prstGeom prst="ellipse">
            <a:avLst/>
          </a:prstGeom>
          <a:solidFill>
            <a:srgbClr val="9DD8FD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>
            <a:off x="4234411" y="3631221"/>
            <a:ext cx="288000" cy="288000"/>
          </a:xfrm>
          <a:prstGeom prst="ellipse">
            <a:avLst/>
          </a:prstGeom>
          <a:solidFill>
            <a:srgbClr val="9DD8FD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椭圆 96"/>
          <p:cNvSpPr/>
          <p:nvPr/>
        </p:nvSpPr>
        <p:spPr>
          <a:xfrm>
            <a:off x="4586977" y="3631221"/>
            <a:ext cx="288000" cy="288000"/>
          </a:xfrm>
          <a:prstGeom prst="ellipse">
            <a:avLst/>
          </a:prstGeom>
          <a:solidFill>
            <a:srgbClr val="9DD8FD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>
            <a:off x="4939543" y="3626264"/>
            <a:ext cx="288000" cy="288000"/>
          </a:xfrm>
          <a:prstGeom prst="ellipse">
            <a:avLst/>
          </a:prstGeom>
          <a:solidFill>
            <a:srgbClr val="9DD8FD"/>
          </a:solidFill>
          <a:ln w="1270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椭圆 98"/>
          <p:cNvSpPr/>
          <p:nvPr/>
        </p:nvSpPr>
        <p:spPr>
          <a:xfrm>
            <a:off x="5292112" y="3626264"/>
            <a:ext cx="288000" cy="288000"/>
          </a:xfrm>
          <a:prstGeom prst="ellipse">
            <a:avLst/>
          </a:prstGeom>
          <a:solidFill>
            <a:srgbClr val="9DD8FD"/>
          </a:solidFill>
          <a:ln w="1270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标题 3"/>
          <p:cNvSpPr>
            <a:spLocks noGrp="1" noChangeArrowheads="1"/>
          </p:cNvSpPr>
          <p:nvPr/>
        </p:nvSpPr>
        <p:spPr bwMode="auto">
          <a:xfrm>
            <a:off x="5724128" y="931196"/>
            <a:ext cx="136815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小军再穿</a:t>
            </a:r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4</a:t>
            </a:r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个彩珠。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05" name="标题 3"/>
          <p:cNvSpPr>
            <a:spLocks noGrp="1" noChangeArrowheads="1"/>
          </p:cNvSpPr>
          <p:nvPr/>
        </p:nvSpPr>
        <p:spPr bwMode="auto">
          <a:xfrm>
            <a:off x="5714174" y="2052064"/>
            <a:ext cx="187220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2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把芳芳穿的彩珠拿走</a:t>
            </a:r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4</a:t>
            </a:r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个。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06" name="标题 3"/>
          <p:cNvSpPr>
            <a:spLocks noGrp="1" noChangeArrowheads="1"/>
          </p:cNvSpPr>
          <p:nvPr/>
        </p:nvSpPr>
        <p:spPr bwMode="auto">
          <a:xfrm>
            <a:off x="5652120" y="3291830"/>
            <a:ext cx="208823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2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拿出芳芳穿的</a:t>
            </a:r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</a:t>
            </a:r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个彩珠给小军。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111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586382" y="2343463"/>
            <a:ext cx="442002" cy="45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3426716"/>
            <a:ext cx="432048" cy="58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5" name="直接连接符 114"/>
          <p:cNvCxnSpPr/>
          <p:nvPr/>
        </p:nvCxnSpPr>
        <p:spPr>
          <a:xfrm>
            <a:off x="539552" y="1851670"/>
            <a:ext cx="7560840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连接符 115"/>
          <p:cNvCxnSpPr/>
          <p:nvPr/>
        </p:nvCxnSpPr>
        <p:spPr>
          <a:xfrm>
            <a:off x="539552" y="3003798"/>
            <a:ext cx="7560840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椭圆 101"/>
          <p:cNvSpPr/>
          <p:nvPr/>
        </p:nvSpPr>
        <p:spPr>
          <a:xfrm>
            <a:off x="4234411" y="2499774"/>
            <a:ext cx="288000" cy="288000"/>
          </a:xfrm>
          <a:prstGeom prst="ellipse">
            <a:avLst/>
          </a:prstGeom>
          <a:noFill/>
          <a:ln w="127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椭圆 102"/>
          <p:cNvSpPr/>
          <p:nvPr/>
        </p:nvSpPr>
        <p:spPr>
          <a:xfrm>
            <a:off x="4586977" y="2499774"/>
            <a:ext cx="288000" cy="288000"/>
          </a:xfrm>
          <a:prstGeom prst="ellipse">
            <a:avLst/>
          </a:prstGeom>
          <a:noFill/>
          <a:ln w="127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椭圆 108"/>
          <p:cNvSpPr/>
          <p:nvPr/>
        </p:nvSpPr>
        <p:spPr>
          <a:xfrm>
            <a:off x="4939543" y="2499774"/>
            <a:ext cx="288000" cy="288000"/>
          </a:xfrm>
          <a:prstGeom prst="ellipse">
            <a:avLst/>
          </a:prstGeom>
          <a:noFill/>
          <a:ln w="127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椭圆 113"/>
          <p:cNvSpPr/>
          <p:nvPr/>
        </p:nvSpPr>
        <p:spPr>
          <a:xfrm>
            <a:off x="5292112" y="2499774"/>
            <a:ext cx="288000" cy="288000"/>
          </a:xfrm>
          <a:prstGeom prst="ellipse">
            <a:avLst/>
          </a:prstGeom>
          <a:noFill/>
          <a:ln w="127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" name="椭圆 116"/>
          <p:cNvSpPr/>
          <p:nvPr/>
        </p:nvSpPr>
        <p:spPr>
          <a:xfrm>
            <a:off x="4932040" y="3626264"/>
            <a:ext cx="288000" cy="288000"/>
          </a:xfrm>
          <a:prstGeom prst="ellipse">
            <a:avLst/>
          </a:prstGeom>
          <a:noFill/>
          <a:ln w="127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椭圆 117"/>
          <p:cNvSpPr/>
          <p:nvPr/>
        </p:nvSpPr>
        <p:spPr>
          <a:xfrm>
            <a:off x="5284609" y="3626264"/>
            <a:ext cx="288000" cy="288000"/>
          </a:xfrm>
          <a:prstGeom prst="ellipse">
            <a:avLst/>
          </a:prstGeom>
          <a:noFill/>
          <a:ln w="127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矩形 99"/>
          <p:cNvSpPr/>
          <p:nvPr/>
        </p:nvSpPr>
        <p:spPr>
          <a:xfrm>
            <a:off x="4211960" y="2468482"/>
            <a:ext cx="1404000" cy="360040"/>
          </a:xfrm>
          <a:prstGeom prst="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" name="矩形 118"/>
          <p:cNvSpPr/>
          <p:nvPr/>
        </p:nvSpPr>
        <p:spPr>
          <a:xfrm>
            <a:off x="4896192" y="3587677"/>
            <a:ext cx="720000" cy="360040"/>
          </a:xfrm>
          <a:prstGeom prst="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椭圆 120"/>
          <p:cNvSpPr/>
          <p:nvPr/>
        </p:nvSpPr>
        <p:spPr>
          <a:xfrm>
            <a:off x="6012160" y="4803998"/>
            <a:ext cx="288032" cy="216024"/>
          </a:xfrm>
          <a:prstGeom prst="ellipse">
            <a:avLst/>
          </a:prstGeom>
          <a:blipFill>
            <a:blip r:embed="rId7" cstate="print"/>
            <a:tile tx="0" ty="0" sx="100000" sy="100000" flip="none" algn="tl"/>
          </a:blip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" name="椭圆 121"/>
          <p:cNvSpPr/>
          <p:nvPr/>
        </p:nvSpPr>
        <p:spPr>
          <a:xfrm>
            <a:off x="6516216" y="4803998"/>
            <a:ext cx="288032" cy="216024"/>
          </a:xfrm>
          <a:prstGeom prst="ellipse">
            <a:avLst/>
          </a:prstGeom>
          <a:blipFill>
            <a:blip r:embed="rId7" cstate="print"/>
            <a:tile tx="0" ty="0" sx="100000" sy="100000" flip="none" algn="tl"/>
          </a:blip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" name="椭圆 122"/>
          <p:cNvSpPr/>
          <p:nvPr/>
        </p:nvSpPr>
        <p:spPr>
          <a:xfrm>
            <a:off x="7020272" y="4803998"/>
            <a:ext cx="288032" cy="216024"/>
          </a:xfrm>
          <a:prstGeom prst="ellipse">
            <a:avLst/>
          </a:prstGeom>
          <a:blipFill>
            <a:blip r:embed="rId7" cstate="print"/>
            <a:tile tx="0" ty="0" sx="100000" sy="100000" flip="none" algn="tl"/>
          </a:blip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48102E-6 L -0.07951 -0.08393 " pathEditMode="relative" rAng="0" ptsTypes="AA">
                                      <p:cBhvr>
                                        <p:cTn id="215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" y="-42"/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1.48102E-6 L -0.07864 -0.08393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0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</p:childTnLst>
        </p:cTn>
      </p:par>
    </p:tnLst>
    <p:bldLst>
      <p:bldP spid="110" grpId="0" animBg="1"/>
      <p:bldP spid="108" grpId="0" animBg="1"/>
      <p:bldP spid="12" grpId="0"/>
      <p:bldP spid="1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52" grpId="0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8" grpId="0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8" grpId="1" animBg="1"/>
      <p:bldP spid="99" grpId="0" animBg="1"/>
      <p:bldP spid="99" grpId="1" animBg="1"/>
      <p:bldP spid="105" grpId="0"/>
      <p:bldP spid="106" grpId="0"/>
      <p:bldP spid="102" grpId="0" animBg="1"/>
      <p:bldP spid="103" grpId="0" animBg="1"/>
      <p:bldP spid="109" grpId="0" animBg="1"/>
      <p:bldP spid="114" grpId="0" animBg="1"/>
      <p:bldP spid="117" grpId="0" animBg="1"/>
      <p:bldP spid="118" grpId="0" animBg="1"/>
      <p:bldP spid="100" grpId="0" animBg="1"/>
      <p:bldP spid="1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/>
        </p:nvGrpSpPr>
        <p:grpSpPr>
          <a:xfrm>
            <a:off x="611600" y="1111348"/>
            <a:ext cx="360000" cy="380282"/>
            <a:chOff x="719592" y="1018103"/>
            <a:chExt cx="360000" cy="380282"/>
          </a:xfrm>
        </p:grpSpPr>
        <p:pic>
          <p:nvPicPr>
            <p:cNvPr id="20" name="Picture 6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9592" y="1018103"/>
              <a:ext cx="360000" cy="380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791580" y="10235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zh-CN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0" name="AutoShape 12"/>
          <p:cNvSpPr>
            <a:spLocks noChangeArrowheads="1"/>
          </p:cNvSpPr>
          <p:nvPr/>
        </p:nvSpPr>
        <p:spPr bwMode="auto">
          <a:xfrm flipH="1">
            <a:off x="2411760" y="1234104"/>
            <a:ext cx="4680520" cy="504056"/>
          </a:xfrm>
          <a:prstGeom prst="wedgeRoundRectCallout">
            <a:avLst>
              <a:gd name="adj1" fmla="val 58306"/>
              <a:gd name="adj2" fmla="val 6602"/>
              <a:gd name="adj3" fmla="val 16667"/>
            </a:avLst>
          </a:prstGeom>
          <a:solidFill>
            <a:srgbClr val="A2E2A4"/>
          </a:solidFill>
          <a:ln w="9525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1" name="标题 3"/>
          <p:cNvSpPr>
            <a:spLocks noGrp="1" noChangeArrowheads="1"/>
          </p:cNvSpPr>
          <p:nvPr/>
        </p:nvSpPr>
        <p:spPr bwMode="auto">
          <a:xfrm>
            <a:off x="2339752" y="1234104"/>
            <a:ext cx="5040560" cy="43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回顾解决问题的过程，你有什么体会？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119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03648" y="1090088"/>
            <a:ext cx="561552" cy="689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" name="矩形 119"/>
          <p:cNvSpPr/>
          <p:nvPr/>
        </p:nvSpPr>
        <p:spPr>
          <a:xfrm>
            <a:off x="1259632" y="2067694"/>
            <a:ext cx="6480720" cy="16561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2" name="直接连接符 121"/>
          <p:cNvCxnSpPr>
            <a:stCxn id="120" idx="0"/>
            <a:endCxn id="120" idx="2"/>
          </p:cNvCxnSpPr>
          <p:nvPr/>
        </p:nvCxnSpPr>
        <p:spPr>
          <a:xfrm>
            <a:off x="4499992" y="2067694"/>
            <a:ext cx="0" cy="1656184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AutoShape 12"/>
          <p:cNvSpPr>
            <a:spLocks noChangeArrowheads="1"/>
          </p:cNvSpPr>
          <p:nvPr/>
        </p:nvSpPr>
        <p:spPr bwMode="auto">
          <a:xfrm flipH="1" flipV="1">
            <a:off x="2267744" y="2283718"/>
            <a:ext cx="1872208" cy="1152128"/>
          </a:xfrm>
          <a:prstGeom prst="wedgeRoundRectCallout">
            <a:avLst>
              <a:gd name="adj1" fmla="val 58306"/>
              <a:gd name="adj2" fmla="val 6602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6" name="AutoShape 12"/>
          <p:cNvSpPr>
            <a:spLocks noChangeArrowheads="1"/>
          </p:cNvSpPr>
          <p:nvPr/>
        </p:nvSpPr>
        <p:spPr bwMode="auto">
          <a:xfrm flipV="1">
            <a:off x="4860032" y="2355726"/>
            <a:ext cx="2016224" cy="1008112"/>
          </a:xfrm>
          <a:prstGeom prst="wedgeRoundRectCallout">
            <a:avLst>
              <a:gd name="adj1" fmla="val 58306"/>
              <a:gd name="adj2" fmla="val 6602"/>
              <a:gd name="adj3" fmla="val 16667"/>
            </a:avLst>
          </a:prstGeom>
          <a:solidFill>
            <a:srgbClr val="FAFEC6"/>
          </a:solidFill>
          <a:ln w="9525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7" name="标题 3"/>
          <p:cNvSpPr>
            <a:spLocks noGrp="1" noChangeArrowheads="1"/>
          </p:cNvSpPr>
          <p:nvPr/>
        </p:nvSpPr>
        <p:spPr bwMode="auto">
          <a:xfrm>
            <a:off x="2267744" y="2427734"/>
            <a:ext cx="187220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动手操作可以帮助我们解决问题。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28" name="标题 3"/>
          <p:cNvSpPr>
            <a:spLocks noGrp="1" noChangeArrowheads="1"/>
          </p:cNvSpPr>
          <p:nvPr/>
        </p:nvSpPr>
        <p:spPr bwMode="auto">
          <a:xfrm>
            <a:off x="4932040" y="2427734"/>
            <a:ext cx="187220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同一个问题，可以用不同的方法解决。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129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092280" y="2499742"/>
            <a:ext cx="442002" cy="45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619672" y="2859782"/>
            <a:ext cx="504056" cy="536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1" grpId="0"/>
      <p:bldP spid="120" grpId="0" animBg="1"/>
      <p:bldP spid="124" grpId="0" animBg="1"/>
      <p:bldP spid="126" grpId="0" animBg="1"/>
      <p:bldP spid="127" grpId="0"/>
      <p:bldP spid="1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672" y="627534"/>
            <a:ext cx="1152000" cy="36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文本框 10245"/>
          <p:cNvSpPr txBox="1">
            <a:spLocks noChangeArrowheads="1"/>
          </p:cNvSpPr>
          <p:nvPr/>
        </p:nvSpPr>
        <p:spPr bwMode="auto">
          <a:xfrm>
            <a:off x="467672" y="1058565"/>
            <a:ext cx="5039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rial" pitchFamily="34" charset="0"/>
                <a:ea typeface="楷体" pitchFamily="49" charset="-122"/>
                <a:cs typeface="Arial" pitchFamily="34" charset="0"/>
                <a:sym typeface="宋体" charset="-122"/>
              </a:rPr>
              <a:t>1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sym typeface="宋体" charset="-122"/>
              </a:rPr>
              <a:t>.</a:t>
            </a:r>
            <a:endParaRPr lang="zh-CN" altLang="en-US" sz="2400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1" name="AutoShape 12"/>
          <p:cNvSpPr>
            <a:spLocks noChangeArrowheads="1"/>
          </p:cNvSpPr>
          <p:nvPr/>
        </p:nvSpPr>
        <p:spPr bwMode="auto">
          <a:xfrm flipH="1">
            <a:off x="1585488" y="1219853"/>
            <a:ext cx="1800200" cy="720080"/>
          </a:xfrm>
          <a:prstGeom prst="wedgeRoundRectCallout">
            <a:avLst>
              <a:gd name="adj1" fmla="val 58306"/>
              <a:gd name="adj2" fmla="val 6602"/>
              <a:gd name="adj3" fmla="val 16667"/>
            </a:avLst>
          </a:prstGeom>
          <a:solidFill>
            <a:srgbClr val="ADDFFD"/>
          </a:solidFill>
          <a:ln w="9525">
            <a:solidFill>
              <a:srgbClr val="2895D8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" name="标题 3"/>
          <p:cNvSpPr>
            <a:spLocks noGrp="1" noChangeArrowheads="1"/>
          </p:cNvSpPr>
          <p:nvPr/>
        </p:nvSpPr>
        <p:spPr bwMode="auto">
          <a:xfrm>
            <a:off x="1547664" y="1219853"/>
            <a:ext cx="187220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先用小棒摆一摆，再填空。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1219853"/>
            <a:ext cx="495613" cy="84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标题 3"/>
          <p:cNvSpPr>
            <a:spLocks noGrp="1" noChangeArrowheads="1"/>
          </p:cNvSpPr>
          <p:nvPr/>
        </p:nvSpPr>
        <p:spPr bwMode="auto">
          <a:xfrm>
            <a:off x="755576" y="2283718"/>
            <a:ext cx="475252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第一行摆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15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根小棒，第二行摆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9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根。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0" name="标题 3"/>
          <p:cNvSpPr>
            <a:spLocks noGrp="1" noChangeArrowheads="1"/>
          </p:cNvSpPr>
          <p:nvPr/>
        </p:nvSpPr>
        <p:spPr bwMode="auto">
          <a:xfrm>
            <a:off x="755576" y="2835779"/>
            <a:ext cx="756084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（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</a:t>
            </a:r>
            <a:r>
              <a:rPr lang="zh-CN" altLang="en-US" sz="24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）第一行拿走</a:t>
            </a:r>
            <a:r>
              <a:rPr lang="zh-CN" altLang="en-US" sz="2400" b="1" dirty="0" smtClean="0">
                <a:solidFill>
                  <a:srgbClr val="FF0000"/>
                </a:solidFill>
                <a:latin typeface="Arial" pitchFamily="34" charset="0"/>
                <a:ea typeface="楷体_GB2312" pitchFamily="49" charset="-122"/>
                <a:cs typeface="Arial" pitchFamily="34" charset="0"/>
              </a:rPr>
              <a:t>（    ）</a:t>
            </a:r>
            <a:r>
              <a:rPr lang="zh-CN" altLang="en-US" sz="24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根小棒，就和第二行同样多。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1" name="标题 3"/>
          <p:cNvSpPr>
            <a:spLocks noGrp="1" noChangeArrowheads="1"/>
          </p:cNvSpPr>
          <p:nvPr/>
        </p:nvSpPr>
        <p:spPr bwMode="auto">
          <a:xfrm>
            <a:off x="755576" y="3315832"/>
            <a:ext cx="756084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（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</a:t>
            </a:r>
            <a:r>
              <a:rPr lang="zh-CN" altLang="en-US" sz="24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）第二行添上</a:t>
            </a:r>
            <a:r>
              <a:rPr lang="zh-CN" altLang="en-US" sz="2400" b="1" dirty="0" smtClean="0">
                <a:solidFill>
                  <a:srgbClr val="FF0000"/>
                </a:solidFill>
                <a:latin typeface="Arial" pitchFamily="34" charset="0"/>
                <a:ea typeface="楷体_GB2312" pitchFamily="49" charset="-122"/>
                <a:cs typeface="Arial" pitchFamily="34" charset="0"/>
              </a:rPr>
              <a:t>（    ）</a:t>
            </a:r>
            <a:r>
              <a:rPr lang="zh-CN" altLang="en-US" sz="24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根小棒，就和第一行同样多。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2" name="标题 3"/>
          <p:cNvSpPr>
            <a:spLocks noGrp="1" noChangeArrowheads="1"/>
          </p:cNvSpPr>
          <p:nvPr/>
        </p:nvSpPr>
        <p:spPr bwMode="auto">
          <a:xfrm>
            <a:off x="755576" y="3795886"/>
            <a:ext cx="792088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（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3</a:t>
            </a:r>
            <a:r>
              <a:rPr lang="zh-CN" altLang="en-US" sz="24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）从第一行拿</a:t>
            </a:r>
            <a:r>
              <a:rPr lang="zh-CN" altLang="en-US" sz="2400" b="1" dirty="0" smtClean="0">
                <a:solidFill>
                  <a:srgbClr val="FF0000"/>
                </a:solidFill>
                <a:latin typeface="Arial" pitchFamily="34" charset="0"/>
                <a:ea typeface="楷体_GB2312" pitchFamily="49" charset="-122"/>
                <a:cs typeface="Arial" pitchFamily="34" charset="0"/>
              </a:rPr>
              <a:t>（    ）</a:t>
            </a:r>
            <a:r>
              <a:rPr lang="zh-CN" altLang="en-US" sz="24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根到第二行，两行小棒就同样多。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3" name="标题 3"/>
          <p:cNvSpPr>
            <a:spLocks noGrp="1" noChangeArrowheads="1"/>
          </p:cNvSpPr>
          <p:nvPr/>
        </p:nvSpPr>
        <p:spPr bwMode="auto">
          <a:xfrm>
            <a:off x="3455305" y="2834144"/>
            <a:ext cx="360040" cy="43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6</a:t>
            </a:r>
            <a:endParaRPr lang="zh-CN" altLang="en-US" sz="24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4" name="标题 3"/>
          <p:cNvSpPr>
            <a:spLocks noGrp="1" noChangeArrowheads="1"/>
          </p:cNvSpPr>
          <p:nvPr/>
        </p:nvSpPr>
        <p:spPr bwMode="auto">
          <a:xfrm>
            <a:off x="3455305" y="3321108"/>
            <a:ext cx="360040" cy="43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6</a:t>
            </a:r>
            <a:endParaRPr lang="zh-CN" altLang="en-US" sz="24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5" name="标题 3"/>
          <p:cNvSpPr>
            <a:spLocks noGrp="1" noChangeArrowheads="1"/>
          </p:cNvSpPr>
          <p:nvPr/>
        </p:nvSpPr>
        <p:spPr bwMode="auto">
          <a:xfrm>
            <a:off x="3455305" y="3799526"/>
            <a:ext cx="360040" cy="43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3</a:t>
            </a:r>
            <a:endParaRPr lang="zh-CN" altLang="en-US" sz="2400" dirty="0">
              <a:latin typeface="楷体_GB2312" pitchFamily="49" charset="-122"/>
              <a:ea typeface="楷体_GB2312" pitchFamily="49" charset="-122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4139952" y="1131590"/>
            <a:ext cx="3240360" cy="495746"/>
            <a:chOff x="4139952" y="1131590"/>
            <a:chExt cx="3240360" cy="495746"/>
          </a:xfrm>
        </p:grpSpPr>
        <p:pic>
          <p:nvPicPr>
            <p:cNvPr id="17" name="图片 16" descr="一根小棒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39952" y="1131590"/>
              <a:ext cx="172698" cy="495746"/>
            </a:xfrm>
            <a:prstGeom prst="rect">
              <a:avLst/>
            </a:prstGeom>
          </p:spPr>
        </p:pic>
        <p:pic>
          <p:nvPicPr>
            <p:cNvPr id="20" name="图片 19" descr="一根小棒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59071" y="1131590"/>
              <a:ext cx="172698" cy="495746"/>
            </a:xfrm>
            <a:prstGeom prst="rect">
              <a:avLst/>
            </a:prstGeom>
          </p:spPr>
        </p:pic>
        <p:pic>
          <p:nvPicPr>
            <p:cNvPr id="25" name="图片 24" descr="一根小棒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8190" y="1131590"/>
              <a:ext cx="172698" cy="495746"/>
            </a:xfrm>
            <a:prstGeom prst="rect">
              <a:avLst/>
            </a:prstGeom>
          </p:spPr>
        </p:pic>
        <p:pic>
          <p:nvPicPr>
            <p:cNvPr id="26" name="图片 25" descr="一根小棒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97309" y="1131590"/>
              <a:ext cx="172698" cy="495746"/>
            </a:xfrm>
            <a:prstGeom prst="rect">
              <a:avLst/>
            </a:prstGeom>
          </p:spPr>
        </p:pic>
        <p:pic>
          <p:nvPicPr>
            <p:cNvPr id="27" name="图片 26" descr="一根小棒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16428" y="1131590"/>
              <a:ext cx="172698" cy="495746"/>
            </a:xfrm>
            <a:prstGeom prst="rect">
              <a:avLst/>
            </a:prstGeom>
          </p:spPr>
        </p:pic>
        <p:pic>
          <p:nvPicPr>
            <p:cNvPr id="28" name="图片 27" descr="一根小棒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35547" y="1131590"/>
              <a:ext cx="172698" cy="495746"/>
            </a:xfrm>
            <a:prstGeom prst="rect">
              <a:avLst/>
            </a:prstGeom>
          </p:spPr>
        </p:pic>
        <p:pic>
          <p:nvPicPr>
            <p:cNvPr id="29" name="图片 28" descr="一根小棒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54666" y="1131590"/>
              <a:ext cx="172698" cy="495746"/>
            </a:xfrm>
            <a:prstGeom prst="rect">
              <a:avLst/>
            </a:prstGeom>
          </p:spPr>
        </p:pic>
        <p:pic>
          <p:nvPicPr>
            <p:cNvPr id="30" name="图片 29" descr="一根小棒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73785" y="1131590"/>
              <a:ext cx="172698" cy="495746"/>
            </a:xfrm>
            <a:prstGeom prst="rect">
              <a:avLst/>
            </a:prstGeom>
          </p:spPr>
        </p:pic>
        <p:pic>
          <p:nvPicPr>
            <p:cNvPr id="31" name="图片 30" descr="一根小棒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92904" y="1131590"/>
              <a:ext cx="172698" cy="495746"/>
            </a:xfrm>
            <a:prstGeom prst="rect">
              <a:avLst/>
            </a:prstGeom>
          </p:spPr>
        </p:pic>
        <p:pic>
          <p:nvPicPr>
            <p:cNvPr id="32" name="图片 31" descr="一根小棒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12023" y="1131590"/>
              <a:ext cx="172698" cy="495746"/>
            </a:xfrm>
            <a:prstGeom prst="rect">
              <a:avLst/>
            </a:prstGeom>
          </p:spPr>
        </p:pic>
        <p:pic>
          <p:nvPicPr>
            <p:cNvPr id="33" name="图片 32" descr="一根小棒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31142" y="1131590"/>
              <a:ext cx="172698" cy="495746"/>
            </a:xfrm>
            <a:prstGeom prst="rect">
              <a:avLst/>
            </a:prstGeom>
          </p:spPr>
        </p:pic>
        <p:pic>
          <p:nvPicPr>
            <p:cNvPr id="34" name="图片 33" descr="一根小棒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50261" y="1131590"/>
              <a:ext cx="172698" cy="495746"/>
            </a:xfrm>
            <a:prstGeom prst="rect">
              <a:avLst/>
            </a:prstGeom>
          </p:spPr>
        </p:pic>
        <p:pic>
          <p:nvPicPr>
            <p:cNvPr id="35" name="图片 34" descr="一根小棒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69380" y="1131590"/>
              <a:ext cx="172698" cy="495746"/>
            </a:xfrm>
            <a:prstGeom prst="rect">
              <a:avLst/>
            </a:prstGeom>
          </p:spPr>
        </p:pic>
        <p:pic>
          <p:nvPicPr>
            <p:cNvPr id="36" name="图片 35" descr="一根小棒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88499" y="1131590"/>
              <a:ext cx="172698" cy="495746"/>
            </a:xfrm>
            <a:prstGeom prst="rect">
              <a:avLst/>
            </a:prstGeom>
          </p:spPr>
        </p:pic>
        <p:pic>
          <p:nvPicPr>
            <p:cNvPr id="39" name="图片 38" descr="一根小棒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07614" y="1131590"/>
              <a:ext cx="172698" cy="495746"/>
            </a:xfrm>
            <a:prstGeom prst="rect">
              <a:avLst/>
            </a:prstGeom>
          </p:spPr>
        </p:pic>
      </p:grpSp>
      <p:grpSp>
        <p:nvGrpSpPr>
          <p:cNvPr id="56" name="组合 55"/>
          <p:cNvGrpSpPr/>
          <p:nvPr/>
        </p:nvGrpSpPr>
        <p:grpSpPr>
          <a:xfrm>
            <a:off x="4067944" y="1715964"/>
            <a:ext cx="1925650" cy="495746"/>
            <a:chOff x="4139952" y="1715964"/>
            <a:chExt cx="1925650" cy="495746"/>
          </a:xfrm>
        </p:grpSpPr>
        <p:pic>
          <p:nvPicPr>
            <p:cNvPr id="40" name="图片 39" descr="一根小棒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39952" y="1715964"/>
              <a:ext cx="172698" cy="495746"/>
            </a:xfrm>
            <a:prstGeom prst="rect">
              <a:avLst/>
            </a:prstGeom>
          </p:spPr>
        </p:pic>
        <p:pic>
          <p:nvPicPr>
            <p:cNvPr id="41" name="图片 40" descr="一根小棒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59071" y="1715964"/>
              <a:ext cx="172698" cy="495746"/>
            </a:xfrm>
            <a:prstGeom prst="rect">
              <a:avLst/>
            </a:prstGeom>
          </p:spPr>
        </p:pic>
        <p:pic>
          <p:nvPicPr>
            <p:cNvPr id="42" name="图片 41" descr="一根小棒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8190" y="1715964"/>
              <a:ext cx="172698" cy="495746"/>
            </a:xfrm>
            <a:prstGeom prst="rect">
              <a:avLst/>
            </a:prstGeom>
          </p:spPr>
        </p:pic>
        <p:pic>
          <p:nvPicPr>
            <p:cNvPr id="43" name="图片 42" descr="一根小棒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97309" y="1715964"/>
              <a:ext cx="172698" cy="495746"/>
            </a:xfrm>
            <a:prstGeom prst="rect">
              <a:avLst/>
            </a:prstGeom>
          </p:spPr>
        </p:pic>
        <p:pic>
          <p:nvPicPr>
            <p:cNvPr id="44" name="图片 43" descr="一根小棒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16428" y="1715964"/>
              <a:ext cx="172698" cy="495746"/>
            </a:xfrm>
            <a:prstGeom prst="rect">
              <a:avLst/>
            </a:prstGeom>
          </p:spPr>
        </p:pic>
        <p:pic>
          <p:nvPicPr>
            <p:cNvPr id="45" name="图片 44" descr="一根小棒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35547" y="1715964"/>
              <a:ext cx="172698" cy="495746"/>
            </a:xfrm>
            <a:prstGeom prst="rect">
              <a:avLst/>
            </a:prstGeom>
          </p:spPr>
        </p:pic>
        <p:pic>
          <p:nvPicPr>
            <p:cNvPr id="46" name="图片 45" descr="一根小棒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54666" y="1715964"/>
              <a:ext cx="172698" cy="495746"/>
            </a:xfrm>
            <a:prstGeom prst="rect">
              <a:avLst/>
            </a:prstGeom>
          </p:spPr>
        </p:pic>
        <p:pic>
          <p:nvPicPr>
            <p:cNvPr id="47" name="图片 46" descr="一根小棒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73785" y="1715964"/>
              <a:ext cx="172698" cy="495746"/>
            </a:xfrm>
            <a:prstGeom prst="rect">
              <a:avLst/>
            </a:prstGeom>
          </p:spPr>
        </p:pic>
        <p:pic>
          <p:nvPicPr>
            <p:cNvPr id="48" name="图片 47" descr="一根小棒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92904" y="1715964"/>
              <a:ext cx="172698" cy="49574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22" grpId="0"/>
      <p:bldP spid="24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标题 3"/>
          <p:cNvSpPr>
            <a:spLocks noGrp="1" noChangeArrowheads="1"/>
          </p:cNvSpPr>
          <p:nvPr/>
        </p:nvSpPr>
        <p:spPr bwMode="auto">
          <a:xfrm>
            <a:off x="4256682" y="3867894"/>
            <a:ext cx="319563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zh-CN" altLang="en-US" sz="2200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  <a:sym typeface="宋体" charset="-122"/>
            </a:endParaRPr>
          </a:p>
        </p:txBody>
      </p:sp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7534"/>
            <a:ext cx="1152000" cy="36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标题 3"/>
          <p:cNvSpPr>
            <a:spLocks noGrp="1" noChangeArrowheads="1"/>
          </p:cNvSpPr>
          <p:nvPr/>
        </p:nvSpPr>
        <p:spPr bwMode="auto">
          <a:xfrm>
            <a:off x="755576" y="999760"/>
            <a:ext cx="194421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" pitchFamily="49" charset="-122"/>
                <a:cs typeface="Arial" pitchFamily="34" charset="0"/>
                <a:sym typeface="宋体" charset="-122"/>
              </a:rPr>
              <a:t>2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sym typeface="宋体" charset="-122"/>
              </a:rPr>
              <a:t>.</a:t>
            </a:r>
            <a:r>
              <a:rPr lang="zh-CN" altLang="en-US" sz="2400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  <a:sym typeface="宋体" charset="-122"/>
              </a:rPr>
              <a:t> 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看图填空。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5" name="标题 3"/>
          <p:cNvSpPr>
            <a:spLocks noGrp="1" noChangeArrowheads="1"/>
          </p:cNvSpPr>
          <p:nvPr/>
        </p:nvSpPr>
        <p:spPr bwMode="auto">
          <a:xfrm>
            <a:off x="1070894" y="1503816"/>
            <a:ext cx="79208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（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</a:t>
            </a:r>
            <a:r>
              <a:rPr lang="zh-CN" altLang="en-US" sz="24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）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6" name="标题 3"/>
          <p:cNvSpPr>
            <a:spLocks noGrp="1" noChangeArrowheads="1"/>
          </p:cNvSpPr>
          <p:nvPr/>
        </p:nvSpPr>
        <p:spPr bwMode="auto">
          <a:xfrm>
            <a:off x="1952426" y="3003798"/>
            <a:ext cx="309634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梨比苹果多</a:t>
            </a:r>
            <a:r>
              <a:rPr lang="zh-CN" altLang="en-US" sz="2400" b="1" dirty="0" smtClean="0">
                <a:solidFill>
                  <a:srgbClr val="FF0000"/>
                </a:solidFill>
                <a:latin typeface="Arial" pitchFamily="34" charset="0"/>
                <a:ea typeface="楷体_GB2312" pitchFamily="49" charset="-122"/>
                <a:cs typeface="Arial" pitchFamily="34" charset="0"/>
              </a:rPr>
              <a:t>（    ）</a:t>
            </a:r>
            <a:r>
              <a:rPr lang="zh-CN" altLang="en-US" sz="24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个。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7" name="标题 3"/>
          <p:cNvSpPr>
            <a:spLocks noGrp="1" noChangeArrowheads="1"/>
          </p:cNvSpPr>
          <p:nvPr/>
        </p:nvSpPr>
        <p:spPr bwMode="auto">
          <a:xfrm>
            <a:off x="1952426" y="3435846"/>
            <a:ext cx="460851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梨拿走</a:t>
            </a:r>
            <a:r>
              <a:rPr lang="zh-CN" altLang="en-US" sz="2400" b="1" dirty="0" smtClean="0">
                <a:solidFill>
                  <a:srgbClr val="FF0000"/>
                </a:solidFill>
                <a:latin typeface="Arial" pitchFamily="34" charset="0"/>
                <a:ea typeface="楷体_GB2312" pitchFamily="49" charset="-122"/>
                <a:cs typeface="Arial" pitchFamily="34" charset="0"/>
              </a:rPr>
              <a:t>（    ）</a:t>
            </a:r>
            <a:r>
              <a:rPr lang="zh-CN" altLang="en-US" sz="24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个就和苹果同样多。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8" name="标题 3"/>
          <p:cNvSpPr>
            <a:spLocks noGrp="1" noChangeArrowheads="1"/>
          </p:cNvSpPr>
          <p:nvPr/>
        </p:nvSpPr>
        <p:spPr bwMode="auto">
          <a:xfrm>
            <a:off x="1952426" y="3867894"/>
            <a:ext cx="460851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苹果添上</a:t>
            </a:r>
            <a:r>
              <a:rPr lang="zh-CN" altLang="en-US" sz="2400" b="1" dirty="0" smtClean="0">
                <a:solidFill>
                  <a:srgbClr val="FF0000"/>
                </a:solidFill>
                <a:latin typeface="Arial" pitchFamily="34" charset="0"/>
                <a:ea typeface="楷体_GB2312" pitchFamily="49" charset="-122"/>
                <a:cs typeface="Arial" pitchFamily="34" charset="0"/>
              </a:rPr>
              <a:t>（    ）</a:t>
            </a:r>
            <a:r>
              <a:rPr lang="zh-CN" altLang="en-US" sz="24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个就和梨同样多。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9" name="标题 3"/>
          <p:cNvSpPr>
            <a:spLocks noGrp="1" noChangeArrowheads="1"/>
          </p:cNvSpPr>
          <p:nvPr/>
        </p:nvSpPr>
        <p:spPr bwMode="auto">
          <a:xfrm>
            <a:off x="3875910" y="3041622"/>
            <a:ext cx="360040" cy="43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7</a:t>
            </a:r>
            <a:endParaRPr lang="zh-CN" altLang="en-US" sz="24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0" name="标题 3"/>
          <p:cNvSpPr>
            <a:spLocks noGrp="1" noChangeArrowheads="1"/>
          </p:cNvSpPr>
          <p:nvPr/>
        </p:nvSpPr>
        <p:spPr bwMode="auto">
          <a:xfrm>
            <a:off x="3282754" y="3469397"/>
            <a:ext cx="360040" cy="43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7</a:t>
            </a:r>
            <a:endParaRPr lang="zh-CN" altLang="en-US" sz="24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1" name="标题 3"/>
          <p:cNvSpPr>
            <a:spLocks noGrp="1" noChangeArrowheads="1"/>
          </p:cNvSpPr>
          <p:nvPr/>
        </p:nvSpPr>
        <p:spPr bwMode="auto">
          <a:xfrm>
            <a:off x="3574426" y="3897172"/>
            <a:ext cx="360040" cy="43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7</a:t>
            </a:r>
            <a:endParaRPr lang="zh-CN" altLang="en-US" sz="2400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15" name="图片 14" descr="直条图－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1" y="1717025"/>
            <a:ext cx="4968551" cy="1081650"/>
          </a:xfrm>
          <a:prstGeom prst="rect">
            <a:avLst/>
          </a:prstGeom>
        </p:spPr>
      </p:pic>
      <p:sp>
        <p:nvSpPr>
          <p:cNvPr id="16" name="标题 3"/>
          <p:cNvSpPr>
            <a:spLocks noGrp="1" noChangeArrowheads="1"/>
          </p:cNvSpPr>
          <p:nvPr/>
        </p:nvSpPr>
        <p:spPr bwMode="auto">
          <a:xfrm>
            <a:off x="3419872" y="1419622"/>
            <a:ext cx="79208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0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10</a:t>
            </a:r>
            <a:r>
              <a:rPr lang="zh-CN" altLang="en-US" sz="2000" b="1" dirty="0" smtClean="0">
                <a:latin typeface="楷体_GB2312" pitchFamily="49" charset="-122"/>
                <a:ea typeface="楷体_GB2312" pitchFamily="49" charset="-122"/>
              </a:rPr>
              <a:t>个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1" name="标题 3"/>
          <p:cNvSpPr>
            <a:spLocks noGrp="1" noChangeArrowheads="1"/>
          </p:cNvSpPr>
          <p:nvPr/>
        </p:nvSpPr>
        <p:spPr bwMode="auto">
          <a:xfrm>
            <a:off x="4644579" y="2707220"/>
            <a:ext cx="79208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0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17</a:t>
            </a:r>
            <a:r>
              <a:rPr lang="zh-CN" altLang="en-US" sz="2000" b="1" dirty="0" smtClean="0">
                <a:latin typeface="楷体_GB2312" pitchFamily="49" charset="-122"/>
                <a:ea typeface="楷体_GB2312" pitchFamily="49" charset="-122"/>
              </a:rPr>
              <a:t>个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16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标题 3"/>
          <p:cNvSpPr>
            <a:spLocks noGrp="1" noChangeArrowheads="1"/>
          </p:cNvSpPr>
          <p:nvPr/>
        </p:nvSpPr>
        <p:spPr bwMode="auto">
          <a:xfrm>
            <a:off x="1547664" y="3363838"/>
            <a:ext cx="41764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大力比明明少</a:t>
            </a:r>
            <a:r>
              <a:rPr lang="zh-CN" altLang="en-US" sz="2400" b="1" dirty="0" smtClean="0">
                <a:solidFill>
                  <a:srgbClr val="FF0000"/>
                </a:solidFill>
                <a:latin typeface="Arial" pitchFamily="34" charset="0"/>
                <a:ea typeface="楷体_GB2312" pitchFamily="49" charset="-122"/>
                <a:cs typeface="Arial" pitchFamily="34" charset="0"/>
              </a:rPr>
              <a:t>（    ）</a:t>
            </a:r>
            <a:r>
              <a:rPr lang="zh-CN" altLang="en-US" sz="24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枚邮票。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7" name="标题 3"/>
          <p:cNvSpPr>
            <a:spLocks noGrp="1" noChangeArrowheads="1"/>
          </p:cNvSpPr>
          <p:nvPr/>
        </p:nvSpPr>
        <p:spPr bwMode="auto">
          <a:xfrm>
            <a:off x="1547664" y="3867894"/>
            <a:ext cx="669674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明明送给大力</a:t>
            </a:r>
            <a:r>
              <a:rPr lang="zh-CN" altLang="en-US" sz="2400" b="1" dirty="0" smtClean="0">
                <a:solidFill>
                  <a:srgbClr val="FF0000"/>
                </a:solidFill>
                <a:latin typeface="Arial" pitchFamily="34" charset="0"/>
                <a:ea typeface="楷体_GB2312" pitchFamily="49" charset="-122"/>
                <a:cs typeface="Arial" pitchFamily="34" charset="0"/>
              </a:rPr>
              <a:t>（    ）</a:t>
            </a:r>
            <a:r>
              <a:rPr lang="zh-CN" altLang="en-US" sz="24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枚后，两人邮票枚数同样多。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9" name="标题 3"/>
          <p:cNvSpPr>
            <a:spLocks noGrp="1" noChangeArrowheads="1"/>
          </p:cNvSpPr>
          <p:nvPr/>
        </p:nvSpPr>
        <p:spPr bwMode="auto">
          <a:xfrm>
            <a:off x="3602978" y="3401662"/>
            <a:ext cx="720080" cy="43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20</a:t>
            </a:r>
            <a:endParaRPr lang="zh-CN" altLang="en-US" sz="24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0" name="标题 3"/>
          <p:cNvSpPr>
            <a:spLocks noGrp="1" noChangeArrowheads="1"/>
          </p:cNvSpPr>
          <p:nvPr/>
        </p:nvSpPr>
        <p:spPr bwMode="auto">
          <a:xfrm>
            <a:off x="3649348" y="3901445"/>
            <a:ext cx="576064" cy="43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10</a:t>
            </a:r>
            <a:endParaRPr lang="zh-CN" altLang="en-US" sz="24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1" name="标题 3"/>
          <p:cNvSpPr>
            <a:spLocks noGrp="1" noChangeArrowheads="1"/>
          </p:cNvSpPr>
          <p:nvPr/>
        </p:nvSpPr>
        <p:spPr bwMode="auto">
          <a:xfrm>
            <a:off x="3169664" y="3897172"/>
            <a:ext cx="360040" cy="43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en-US" sz="2400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27534"/>
            <a:ext cx="1152000" cy="36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标题 3"/>
          <p:cNvSpPr>
            <a:spLocks noGrp="1" noChangeArrowheads="1"/>
          </p:cNvSpPr>
          <p:nvPr/>
        </p:nvSpPr>
        <p:spPr bwMode="auto">
          <a:xfrm>
            <a:off x="683568" y="999760"/>
            <a:ext cx="194421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" pitchFamily="49" charset="-122"/>
                <a:cs typeface="Arial" pitchFamily="34" charset="0"/>
                <a:sym typeface="宋体" charset="-122"/>
              </a:rPr>
              <a:t>2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sym typeface="宋体" charset="-122"/>
              </a:rPr>
              <a:t>.</a:t>
            </a:r>
            <a:r>
              <a:rPr lang="zh-CN" altLang="en-US" sz="2400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  <a:sym typeface="宋体" charset="-122"/>
              </a:rPr>
              <a:t> 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看图填空。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3" name="标题 3"/>
          <p:cNvSpPr>
            <a:spLocks noGrp="1" noChangeArrowheads="1"/>
          </p:cNvSpPr>
          <p:nvPr/>
        </p:nvSpPr>
        <p:spPr bwMode="auto">
          <a:xfrm>
            <a:off x="854870" y="1503816"/>
            <a:ext cx="79208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（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</a:t>
            </a:r>
            <a:r>
              <a:rPr lang="zh-CN" altLang="en-US" sz="24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）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24" name="图片 23" descr="直条图－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1707654"/>
            <a:ext cx="4680520" cy="1253828"/>
          </a:xfrm>
          <a:prstGeom prst="rect">
            <a:avLst/>
          </a:prstGeom>
        </p:spPr>
      </p:pic>
      <p:sp>
        <p:nvSpPr>
          <p:cNvPr id="28" name="标题 3"/>
          <p:cNvSpPr>
            <a:spLocks noGrp="1" noChangeArrowheads="1"/>
          </p:cNvSpPr>
          <p:nvPr/>
        </p:nvSpPr>
        <p:spPr bwMode="auto">
          <a:xfrm>
            <a:off x="3672471" y="1393984"/>
            <a:ext cx="2339689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0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明明有</a:t>
            </a:r>
            <a:r>
              <a:rPr lang="en-US" altLang="zh-CN" sz="20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29</a:t>
            </a:r>
            <a:r>
              <a:rPr lang="zh-CN" altLang="en-US" sz="20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枚邮票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2" name="标题 3"/>
          <p:cNvSpPr>
            <a:spLocks noGrp="1" noChangeArrowheads="1"/>
          </p:cNvSpPr>
          <p:nvPr/>
        </p:nvSpPr>
        <p:spPr bwMode="auto">
          <a:xfrm>
            <a:off x="2160874" y="2931790"/>
            <a:ext cx="2339689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0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大力有</a:t>
            </a:r>
            <a:r>
              <a:rPr lang="en-US" altLang="zh-CN" sz="20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9</a:t>
            </a:r>
            <a:r>
              <a:rPr lang="zh-CN" altLang="en-US" sz="20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枚邮票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9" grpId="0"/>
      <p:bldP spid="30" grpId="0"/>
      <p:bldP spid="22" grpId="0"/>
      <p:bldP spid="23" grpId="0"/>
      <p:bldP spid="28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696" y="627534"/>
            <a:ext cx="1152000" cy="36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文本框 10245"/>
          <p:cNvSpPr txBox="1">
            <a:spLocks noChangeArrowheads="1"/>
          </p:cNvSpPr>
          <p:nvPr/>
        </p:nvSpPr>
        <p:spPr bwMode="auto">
          <a:xfrm>
            <a:off x="683696" y="1016852"/>
            <a:ext cx="431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dirty="0" smtClean="0">
                <a:latin typeface="Arial" pitchFamily="34" charset="0"/>
                <a:ea typeface="楷体" pitchFamily="49" charset="-122"/>
                <a:cs typeface="Arial" pitchFamily="34" charset="0"/>
                <a:sym typeface="宋体" charset="-122"/>
              </a:rPr>
              <a:t>3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sym typeface="宋体" charset="-122"/>
              </a:rPr>
              <a:t>.</a:t>
            </a:r>
            <a:endParaRPr lang="zh-CN" altLang="en-US" sz="2400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3" name="标题 3"/>
          <p:cNvSpPr>
            <a:spLocks noGrp="1" noChangeArrowheads="1"/>
          </p:cNvSpPr>
          <p:nvPr/>
        </p:nvSpPr>
        <p:spPr bwMode="auto">
          <a:xfrm>
            <a:off x="4068515" y="2741404"/>
            <a:ext cx="503485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＝   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804208" y="2830504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3716309" y="2830504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510912" y="2830504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3274080" y="2823515"/>
            <a:ext cx="396000" cy="396000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标题 3"/>
          <p:cNvSpPr>
            <a:spLocks noGrp="1" noChangeArrowheads="1"/>
          </p:cNvSpPr>
          <p:nvPr/>
        </p:nvSpPr>
        <p:spPr bwMode="auto">
          <a:xfrm>
            <a:off x="2703432" y="2765791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18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3" name="标题 3"/>
          <p:cNvSpPr>
            <a:spLocks noGrp="1" noChangeArrowheads="1"/>
          </p:cNvSpPr>
          <p:nvPr/>
        </p:nvSpPr>
        <p:spPr bwMode="auto">
          <a:xfrm>
            <a:off x="3639536" y="2765791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35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4" name="标题 3"/>
          <p:cNvSpPr>
            <a:spLocks noGrp="1" noChangeArrowheads="1"/>
          </p:cNvSpPr>
          <p:nvPr/>
        </p:nvSpPr>
        <p:spPr bwMode="auto">
          <a:xfrm>
            <a:off x="4424186" y="2765791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53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8" name="标题 3"/>
          <p:cNvSpPr>
            <a:spLocks noGrp="1" noChangeArrowheads="1"/>
          </p:cNvSpPr>
          <p:nvPr/>
        </p:nvSpPr>
        <p:spPr bwMode="auto">
          <a:xfrm>
            <a:off x="3216034" y="2748699"/>
            <a:ext cx="504056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+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2" name="标题 3"/>
          <p:cNvSpPr>
            <a:spLocks noGrp="1" noChangeArrowheads="1"/>
          </p:cNvSpPr>
          <p:nvPr/>
        </p:nvSpPr>
        <p:spPr bwMode="auto">
          <a:xfrm>
            <a:off x="971600" y="2283718"/>
            <a:ext cx="3600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</a:t>
            </a:r>
            <a:r>
              <a:rPr lang="en-US" altLang="zh-CN" sz="2400" b="1" dirty="0" smtClean="0">
                <a:latin typeface="楷体_GB2312" pitchFamily="49" charset="-122"/>
                <a:ea typeface="楷体_GB2312" pitchFamily="49" charset="-122"/>
              </a:rPr>
              <a:t>）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一共养了多少只鸡？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3" name="标题 3"/>
          <p:cNvSpPr>
            <a:spLocks noGrp="1" noChangeArrowheads="1"/>
          </p:cNvSpPr>
          <p:nvPr/>
        </p:nvSpPr>
        <p:spPr bwMode="auto">
          <a:xfrm>
            <a:off x="4064875" y="3814244"/>
            <a:ext cx="925721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＝   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800568" y="3894798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3712669" y="3894798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4507272" y="3894798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3270440" y="3887809"/>
            <a:ext cx="396000" cy="396000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标题 3"/>
          <p:cNvSpPr>
            <a:spLocks noGrp="1" noChangeArrowheads="1"/>
          </p:cNvSpPr>
          <p:nvPr/>
        </p:nvSpPr>
        <p:spPr bwMode="auto">
          <a:xfrm>
            <a:off x="2699792" y="3821524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53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0" name="标题 3"/>
          <p:cNvSpPr>
            <a:spLocks noGrp="1" noChangeArrowheads="1"/>
          </p:cNvSpPr>
          <p:nvPr/>
        </p:nvSpPr>
        <p:spPr bwMode="auto">
          <a:xfrm>
            <a:off x="3635896" y="3821524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26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1" name="标题 3"/>
          <p:cNvSpPr>
            <a:spLocks noGrp="1" noChangeArrowheads="1"/>
          </p:cNvSpPr>
          <p:nvPr/>
        </p:nvSpPr>
        <p:spPr bwMode="auto">
          <a:xfrm>
            <a:off x="4420546" y="3821524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27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2" name="标题 3"/>
          <p:cNvSpPr>
            <a:spLocks noGrp="1" noChangeArrowheads="1"/>
          </p:cNvSpPr>
          <p:nvPr/>
        </p:nvSpPr>
        <p:spPr bwMode="auto">
          <a:xfrm>
            <a:off x="3212394" y="3795886"/>
            <a:ext cx="504056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  <a:cs typeface="Arial" pitchFamily="34" charset="0"/>
                <a:sym typeface="宋体" charset="-122"/>
              </a:rPr>
              <a:t>－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3" name="标题 3"/>
          <p:cNvSpPr>
            <a:spLocks noGrp="1" noChangeArrowheads="1"/>
          </p:cNvSpPr>
          <p:nvPr/>
        </p:nvSpPr>
        <p:spPr bwMode="auto">
          <a:xfrm>
            <a:off x="971600" y="3291830"/>
            <a:ext cx="5472608" cy="52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</a:t>
            </a:r>
            <a:r>
              <a:rPr lang="en-US" altLang="zh-CN" sz="2400" b="1" dirty="0" smtClean="0">
                <a:latin typeface="楷体_GB2312" pitchFamily="49" charset="-122"/>
                <a:ea typeface="楷体_GB2312" pitchFamily="49" charset="-122"/>
              </a:rPr>
              <a:t>）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卖掉多少只鸡后，鸡和鸭同样多？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4" name="标题 3"/>
          <p:cNvSpPr>
            <a:spLocks noGrp="1" noChangeArrowheads="1"/>
          </p:cNvSpPr>
          <p:nvPr/>
        </p:nvSpPr>
        <p:spPr bwMode="auto">
          <a:xfrm>
            <a:off x="4788024" y="2741404"/>
            <a:ext cx="1080120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宋体" charset="-122"/>
              </a:rPr>
              <a:t>（  ）</a:t>
            </a:r>
            <a:endParaRPr lang="zh-CN" altLang="en-US" sz="24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5" name="标题 3"/>
          <p:cNvSpPr>
            <a:spLocks noGrp="1" noChangeArrowheads="1"/>
          </p:cNvSpPr>
          <p:nvPr/>
        </p:nvSpPr>
        <p:spPr bwMode="auto">
          <a:xfrm>
            <a:off x="4774572" y="3814244"/>
            <a:ext cx="1080120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宋体" charset="-122"/>
              </a:rPr>
              <a:t>（  ）</a:t>
            </a:r>
            <a:endParaRPr lang="zh-CN" altLang="en-US" sz="24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6" name="标题 3"/>
          <p:cNvSpPr>
            <a:spLocks noGrp="1" noChangeArrowheads="1"/>
          </p:cNvSpPr>
          <p:nvPr/>
        </p:nvSpPr>
        <p:spPr bwMode="auto">
          <a:xfrm>
            <a:off x="5173702" y="2762136"/>
            <a:ext cx="36004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只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7" name="标题 3"/>
          <p:cNvSpPr>
            <a:spLocks noGrp="1" noChangeArrowheads="1"/>
          </p:cNvSpPr>
          <p:nvPr/>
        </p:nvSpPr>
        <p:spPr bwMode="auto">
          <a:xfrm>
            <a:off x="5160250" y="3830070"/>
            <a:ext cx="36004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只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31" name="图片 30" descr="鸡和鸭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1059582"/>
            <a:ext cx="6012097" cy="1180772"/>
          </a:xfrm>
          <a:prstGeom prst="rect">
            <a:avLst/>
          </a:prstGeom>
        </p:spPr>
      </p:pic>
      <p:sp>
        <p:nvSpPr>
          <p:cNvPr id="36" name="标题 3"/>
          <p:cNvSpPr>
            <a:spLocks noGrp="1" noChangeArrowheads="1"/>
          </p:cNvSpPr>
          <p:nvPr/>
        </p:nvSpPr>
        <p:spPr bwMode="auto">
          <a:xfrm>
            <a:off x="2555776" y="1851670"/>
            <a:ext cx="79208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0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18</a:t>
            </a:r>
            <a:r>
              <a:rPr lang="zh-CN" altLang="en-US" sz="20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只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8" name="标题 3"/>
          <p:cNvSpPr>
            <a:spLocks noGrp="1" noChangeArrowheads="1"/>
          </p:cNvSpPr>
          <p:nvPr/>
        </p:nvSpPr>
        <p:spPr bwMode="auto">
          <a:xfrm>
            <a:off x="4788024" y="1851670"/>
            <a:ext cx="79208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0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35</a:t>
            </a:r>
            <a:r>
              <a:rPr lang="zh-CN" altLang="en-US" sz="20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只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9" name="标题 3"/>
          <p:cNvSpPr>
            <a:spLocks noGrp="1" noChangeArrowheads="1"/>
          </p:cNvSpPr>
          <p:nvPr/>
        </p:nvSpPr>
        <p:spPr bwMode="auto">
          <a:xfrm>
            <a:off x="7092280" y="1851670"/>
            <a:ext cx="79208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0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26</a:t>
            </a:r>
            <a:r>
              <a:rPr lang="zh-CN" altLang="en-US" sz="20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只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3" grpId="0"/>
      <p:bldP spid="13" grpId="1"/>
      <p:bldP spid="14" grpId="0" animBg="1"/>
      <p:bldP spid="15" grpId="0" animBg="1"/>
      <p:bldP spid="16" grpId="0" animBg="1"/>
      <p:bldP spid="21" grpId="0" animBg="1"/>
      <p:bldP spid="22" grpId="0"/>
      <p:bldP spid="23" grpId="0"/>
      <p:bldP spid="24" grpId="0"/>
      <p:bldP spid="28" grpId="0"/>
      <p:bldP spid="32" grpId="0"/>
      <p:bldP spid="33" grpId="0"/>
      <p:bldP spid="34" grpId="0" animBg="1"/>
      <p:bldP spid="35" grpId="0" animBg="1"/>
      <p:bldP spid="37" grpId="0" animBg="1"/>
      <p:bldP spid="38" grpId="0" animBg="1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36" grpId="0"/>
      <p:bldP spid="48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94405"/>
            <a:ext cx="1152000" cy="36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标题 3"/>
          <p:cNvSpPr>
            <a:spLocks noGrp="1" noChangeArrowheads="1"/>
          </p:cNvSpPr>
          <p:nvPr/>
        </p:nvSpPr>
        <p:spPr bwMode="auto">
          <a:xfrm>
            <a:off x="3780483" y="2482650"/>
            <a:ext cx="503485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＝   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516176" y="2571750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3428277" y="2571750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222880" y="2571750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2986048" y="2564761"/>
            <a:ext cx="396000" cy="396000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标题 3"/>
          <p:cNvSpPr>
            <a:spLocks noGrp="1" noChangeArrowheads="1"/>
          </p:cNvSpPr>
          <p:nvPr/>
        </p:nvSpPr>
        <p:spPr bwMode="auto">
          <a:xfrm>
            <a:off x="2415400" y="2507037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25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3" name="标题 3"/>
          <p:cNvSpPr>
            <a:spLocks noGrp="1" noChangeArrowheads="1"/>
          </p:cNvSpPr>
          <p:nvPr/>
        </p:nvSpPr>
        <p:spPr bwMode="auto">
          <a:xfrm>
            <a:off x="3351504" y="2507037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17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4" name="标题 3"/>
          <p:cNvSpPr>
            <a:spLocks noGrp="1" noChangeArrowheads="1"/>
          </p:cNvSpPr>
          <p:nvPr/>
        </p:nvSpPr>
        <p:spPr bwMode="auto">
          <a:xfrm>
            <a:off x="4136154" y="2507037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8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8" name="标题 3"/>
          <p:cNvSpPr>
            <a:spLocks noGrp="1" noChangeArrowheads="1"/>
          </p:cNvSpPr>
          <p:nvPr/>
        </p:nvSpPr>
        <p:spPr bwMode="auto">
          <a:xfrm>
            <a:off x="2928002" y="2464307"/>
            <a:ext cx="504056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  <a:cs typeface="Arial" pitchFamily="34" charset="0"/>
                <a:sym typeface="宋体" charset="-122"/>
              </a:rPr>
              <a:t>－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2" name="标题 3"/>
          <p:cNvSpPr>
            <a:spLocks noGrp="1" noChangeArrowheads="1"/>
          </p:cNvSpPr>
          <p:nvPr/>
        </p:nvSpPr>
        <p:spPr bwMode="auto">
          <a:xfrm>
            <a:off x="717436" y="1974954"/>
            <a:ext cx="4536504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</a:t>
            </a:r>
            <a:r>
              <a:rPr lang="en-US" altLang="zh-CN" sz="2400" b="1" dirty="0" smtClean="0">
                <a:latin typeface="楷体_GB2312" pitchFamily="49" charset="-122"/>
                <a:ea typeface="楷体_GB2312" pitchFamily="49" charset="-122"/>
              </a:rPr>
              <a:t>）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左边比右边多摆了多少盆？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3" name="标题 3"/>
          <p:cNvSpPr>
            <a:spLocks noGrp="1" noChangeArrowheads="1"/>
          </p:cNvSpPr>
          <p:nvPr/>
        </p:nvSpPr>
        <p:spPr bwMode="auto">
          <a:xfrm>
            <a:off x="717436" y="3127082"/>
            <a:ext cx="830228" cy="52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</a:t>
            </a:r>
            <a:r>
              <a:rPr lang="en-US" altLang="zh-CN" sz="2400" b="1" dirty="0" smtClean="0">
                <a:latin typeface="楷体_GB2312" pitchFamily="49" charset="-122"/>
                <a:ea typeface="楷体_GB2312" pitchFamily="49" charset="-122"/>
              </a:rPr>
              <a:t>）</a:t>
            </a:r>
            <a:endParaRPr lang="zh-CN" altLang="en-US" sz="24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4" name="标题 3"/>
          <p:cNvSpPr>
            <a:spLocks noGrp="1" noChangeArrowheads="1"/>
          </p:cNvSpPr>
          <p:nvPr/>
        </p:nvSpPr>
        <p:spPr bwMode="auto">
          <a:xfrm>
            <a:off x="4499992" y="2482650"/>
            <a:ext cx="1080120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宋体" charset="-122"/>
              </a:rPr>
              <a:t>（  ）</a:t>
            </a:r>
            <a:endParaRPr lang="zh-CN" altLang="en-US" sz="24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6" name="标题 3"/>
          <p:cNvSpPr>
            <a:spLocks noGrp="1" noChangeArrowheads="1"/>
          </p:cNvSpPr>
          <p:nvPr/>
        </p:nvSpPr>
        <p:spPr bwMode="auto">
          <a:xfrm>
            <a:off x="4868578" y="2503382"/>
            <a:ext cx="36004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盆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0" name="标题 3"/>
          <p:cNvSpPr>
            <a:spLocks noGrp="1" noChangeArrowheads="1"/>
          </p:cNvSpPr>
          <p:nvPr/>
        </p:nvSpPr>
        <p:spPr bwMode="auto">
          <a:xfrm>
            <a:off x="467544" y="1425436"/>
            <a:ext cx="691219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smtClean="0">
                <a:latin typeface="Arial" pitchFamily="34" charset="0"/>
                <a:ea typeface="楷体" pitchFamily="49" charset="-122"/>
                <a:cs typeface="Arial" pitchFamily="34" charset="0"/>
                <a:sym typeface="宋体" charset="-122"/>
              </a:rPr>
              <a:t>4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sym typeface="宋体" charset="-122"/>
              </a:rPr>
              <a:t>.</a:t>
            </a:r>
            <a:r>
              <a:rPr lang="zh-CN" altLang="en-US" sz="2400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  <a:sym typeface="宋体" charset="-122"/>
              </a:rPr>
              <a:t> 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学校大门的左边摆了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25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盆花，右边摆了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17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盆花。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7" name="标题 3"/>
          <p:cNvSpPr>
            <a:spLocks noGrp="1" noChangeArrowheads="1"/>
          </p:cNvSpPr>
          <p:nvPr/>
        </p:nvSpPr>
        <p:spPr bwMode="auto">
          <a:xfrm>
            <a:off x="1547664" y="3097012"/>
            <a:ext cx="633670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3300"/>
              </a:lnSpc>
            </a:pP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要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让学校大门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两边花的盆数同样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多，可以怎样做？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（口答）</a:t>
            </a:r>
            <a:endParaRPr lang="zh-CN" altLang="en-US" sz="24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 animBg="1"/>
      <p:bldP spid="21" grpId="0" animBg="1"/>
      <p:bldP spid="22" grpId="0"/>
      <p:bldP spid="23" grpId="0"/>
      <p:bldP spid="24" grpId="0"/>
      <p:bldP spid="28" grpId="0"/>
      <p:bldP spid="32" grpId="0"/>
      <p:bldP spid="43" grpId="0"/>
      <p:bldP spid="44" grpId="0"/>
      <p:bldP spid="46" grpId="0"/>
      <p:bldP spid="30" grpId="0"/>
      <p:bldP spid="17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1126</TotalTime>
  <Words>432</Words>
  <Application>Microsoft Office PowerPoint</Application>
  <PresentationFormat>全屏显示(16:9)</PresentationFormat>
  <Paragraphs>87</Paragraphs>
  <Slides>10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Calibri</vt:lpstr>
      <vt:lpstr>楷体_GB2312</vt:lpstr>
      <vt:lpstr>楷体</vt:lpstr>
      <vt:lpstr>Times New Roman</vt:lpstr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hp</dc:creator>
  <cp:lastModifiedBy>Administrator</cp:lastModifiedBy>
  <cp:revision>129</cp:revision>
  <dcterms:created xsi:type="dcterms:W3CDTF">2015-12-28T01:01:35Z</dcterms:created>
  <dcterms:modified xsi:type="dcterms:W3CDTF">2016-06-09T03:11:40Z</dcterms:modified>
</cp:coreProperties>
</file>