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302" r:id="rId2"/>
    <p:sldId id="283" r:id="rId3"/>
    <p:sldId id="297" r:id="rId4"/>
    <p:sldId id="303" r:id="rId5"/>
    <p:sldId id="304" r:id="rId6"/>
    <p:sldId id="298" r:id="rId7"/>
    <p:sldId id="305" r:id="rId8"/>
    <p:sldId id="306" r:id="rId9"/>
    <p:sldId id="300" r:id="rId10"/>
    <p:sldId id="301" r:id="rId11"/>
    <p:sldId id="284" r:id="rId12"/>
  </p:sldIdLst>
  <p:sldSz cx="9144000" cy="5143500" type="screen16x9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楷体_GB2312" pitchFamily="49" charset="-122"/>
      <p:regular r:id="rId18"/>
    </p:embeddedFont>
    <p:embeddedFont>
      <p:font typeface="楷体" pitchFamily="49" charset="-122"/>
      <p:regular r:id="rId1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  <a:srgbClr val="9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 varScale="1">
        <p:scale>
          <a:sx n="112" d="100"/>
          <a:sy n="112" d="100"/>
        </p:scale>
        <p:origin x="-690" y="-78"/>
      </p:cViewPr>
      <p:guideLst>
        <p:guide orient="horz" pos="162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B9D1-FFFE-4363-8340-F265425F0613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AF012-4C04-43D5-8D7A-4BAE3957BD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AppData\Local\Temp\Rar$DIa0.838\二年级上册封面2016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2483768" y="2571750"/>
            <a:ext cx="26468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加减混合运算</a:t>
            </a:r>
            <a:endParaRPr lang="zh-CN" alt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704" y="699542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683696" y="1130573"/>
            <a:ext cx="43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5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6372771" y="3075806"/>
            <a:ext cx="503485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108464" y="316490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020565" y="316490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815168" y="316490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5578336" y="3157917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5007688" y="3100193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5943792" y="3100193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6728442" y="3100193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64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5520290" y="3083101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+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827584" y="3128348"/>
            <a:ext cx="4392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全班一共栽树多少棵？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6369131" y="3689709"/>
            <a:ext cx="925721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104824" y="3770263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016925" y="3770263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811528" y="3770263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574696" y="3763274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5004048" y="3696989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64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5940152" y="3696989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31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6724802" y="3696989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5516650" y="3671351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－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827584" y="3675292"/>
            <a:ext cx="3384376" cy="52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女生栽树多少棵？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7092280" y="3075806"/>
            <a:ext cx="1080120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7078828" y="3689709"/>
            <a:ext cx="1080120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7477958" y="3096538"/>
            <a:ext cx="3600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棵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7464506" y="3705535"/>
            <a:ext cx="3600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棵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0" name="图片 29" descr="浇树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57542"/>
            <a:ext cx="5688632" cy="1819254"/>
          </a:xfrm>
          <a:prstGeom prst="rect">
            <a:avLst/>
          </a:prstGeom>
        </p:spPr>
      </p:pic>
      <p:sp>
        <p:nvSpPr>
          <p:cNvPr id="34" name="AutoShape 12"/>
          <p:cNvSpPr>
            <a:spLocks noChangeArrowheads="1"/>
          </p:cNvSpPr>
          <p:nvPr/>
        </p:nvSpPr>
        <p:spPr bwMode="auto">
          <a:xfrm>
            <a:off x="4067944" y="1597823"/>
            <a:ext cx="1584176" cy="720080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AFFFFF">
              <a:alpha val="94118"/>
            </a:srgbClr>
          </a:solidFill>
          <a:ln w="9525">
            <a:solidFill>
              <a:srgbClr val="2FD1D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3995936" y="1563638"/>
            <a:ext cx="1656184" cy="80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其中的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31</a:t>
            </a:r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棵是男生栽的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0" name="AutoShape 12"/>
          <p:cNvSpPr>
            <a:spLocks noChangeArrowheads="1"/>
          </p:cNvSpPr>
          <p:nvPr/>
        </p:nvSpPr>
        <p:spPr bwMode="auto">
          <a:xfrm>
            <a:off x="2699792" y="1131590"/>
            <a:ext cx="3816424" cy="360040"/>
          </a:xfrm>
          <a:prstGeom prst="wedgeRoundRectCallout">
            <a:avLst>
              <a:gd name="adj1" fmla="val -37943"/>
              <a:gd name="adj2" fmla="val 82556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2627784" y="1076674"/>
            <a:ext cx="40324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我们班栽杨树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36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棵，松树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28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棵。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1" grpId="1"/>
      <p:bldP spid="32" grpId="0" animBg="1"/>
      <p:bldP spid="33" grpId="0" animBg="1"/>
      <p:bldP spid="35" grpId="0" animBg="1"/>
      <p:bldP spid="36" grpId="0" animBg="1"/>
      <p:bldP spid="38" grpId="0"/>
      <p:bldP spid="39" grpId="0"/>
      <p:bldP spid="41" grpId="0"/>
      <p:bldP spid="42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6" grpId="0"/>
      <p:bldP spid="27" grpId="0"/>
      <p:bldP spid="28" grpId="0"/>
      <p:bldP spid="29" grpId="0"/>
      <p:bldP spid="44" grpId="0"/>
      <p:bldP spid="45" grpId="0"/>
      <p:bldP spid="46" grpId="0"/>
      <p:bldP spid="47" grpId="0"/>
      <p:bldP spid="49" grpId="0"/>
      <p:bldP spid="34" grpId="0" animBg="1"/>
      <p:bldP spid="37" grpId="0"/>
      <p:bldP spid="40" grpId="0" animBg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折纸船－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699542"/>
            <a:ext cx="3763215" cy="2029047"/>
          </a:xfrm>
          <a:prstGeom prst="rect">
            <a:avLst/>
          </a:prstGeom>
        </p:spPr>
      </p:pic>
      <p:sp>
        <p:nvSpPr>
          <p:cNvPr id="46" name="AutoShape 12"/>
          <p:cNvSpPr>
            <a:spLocks noChangeArrowheads="1"/>
          </p:cNvSpPr>
          <p:nvPr/>
        </p:nvSpPr>
        <p:spPr bwMode="auto">
          <a:xfrm>
            <a:off x="4788024" y="3812978"/>
            <a:ext cx="2232248" cy="720080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C3EAB8"/>
          </a:solidFill>
          <a:ln w="9525">
            <a:solidFill>
              <a:srgbClr val="68A828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4" name="AutoShape 12"/>
          <p:cNvSpPr>
            <a:spLocks noChangeArrowheads="1"/>
          </p:cNvSpPr>
          <p:nvPr/>
        </p:nvSpPr>
        <p:spPr bwMode="auto">
          <a:xfrm>
            <a:off x="5940152" y="843558"/>
            <a:ext cx="1512168" cy="648072"/>
          </a:xfrm>
          <a:prstGeom prst="wedgeRoundRectCallout">
            <a:avLst>
              <a:gd name="adj1" fmla="val -68849"/>
              <a:gd name="adj2" fmla="val -23727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5" name="AutoShape 12"/>
          <p:cNvSpPr>
            <a:spLocks noChangeArrowheads="1"/>
          </p:cNvSpPr>
          <p:nvPr/>
        </p:nvSpPr>
        <p:spPr bwMode="auto">
          <a:xfrm>
            <a:off x="1835696" y="932658"/>
            <a:ext cx="1512168" cy="648072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AFFFFF">
              <a:alpha val="94118"/>
            </a:srgbClr>
          </a:solidFill>
          <a:ln w="9525">
            <a:solidFill>
              <a:srgbClr val="2FD1D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2664359" y="3165641"/>
            <a:ext cx="367240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38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42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33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 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 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1259632" y="2715766"/>
            <a:ext cx="4464496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送给幼儿园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33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只，还剩多少只？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55616" y="823316"/>
            <a:ext cx="360000" cy="380282"/>
            <a:chOff x="719592" y="1018103"/>
            <a:chExt cx="360000" cy="380282"/>
          </a:xfrm>
        </p:grpSpPr>
        <p:pic>
          <p:nvPicPr>
            <p:cNvPr id="20" name="Picture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4752064" y="3246195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3884986"/>
            <a:ext cx="561552" cy="68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4788024" y="3795886"/>
            <a:ext cx="23042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想一想先算什么，再接着往下算。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8" name="标题 3"/>
          <p:cNvSpPr>
            <a:spLocks noGrp="1" noChangeArrowheads="1"/>
          </p:cNvSpPr>
          <p:nvPr/>
        </p:nvSpPr>
        <p:spPr bwMode="auto">
          <a:xfrm>
            <a:off x="3419872" y="1851670"/>
            <a:ext cx="93610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3   8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3203848" y="2158557"/>
            <a:ext cx="115212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+ 4   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347864" y="2601028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3995976" y="2673036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563888" y="2673036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3923928" y="2583936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0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3491880" y="2575390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2987704" y="2961068"/>
            <a:ext cx="1368272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   </a:t>
            </a:r>
            <a:r>
              <a:rPr lang="en-US" altLang="zh-CN" sz="2400" dirty="0" err="1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3347864" y="3393116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3995936" y="3465124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3563848" y="3465124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3923928" y="3372384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3491880" y="3363838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4669646" y="1280512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47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5364088" y="1258514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只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5868144" y="805734"/>
            <a:ext cx="16561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女生一共折了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42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只。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1763688" y="915566"/>
            <a:ext cx="16561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男生一共折了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38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只。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6408 " pathEditMode="relative" ptsTypes="AA"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6408 " pathEditMode="relative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6408 " pathEditMode="relative" ptsTypes="AA">
                                      <p:cBhvr>
                                        <p:cTn id="6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6408 " pathEditMode="relative" ptsTypes="AA"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6408 " pathEditMode="relative" ptsTypes="AA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6408 " pathEditMode="relative" ptsTypes="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35" grpId="0"/>
      <p:bldP spid="35" grpId="1"/>
      <p:bldP spid="39" grpId="0"/>
      <p:bldP spid="39" grpId="1"/>
      <p:bldP spid="42" grpId="0" animBg="1"/>
      <p:bldP spid="42" grpId="1" animBg="1"/>
      <p:bldP spid="47" grpId="0"/>
      <p:bldP spid="47" grpId="1"/>
      <p:bldP spid="18" grpId="0"/>
      <p:bldP spid="19" grpId="0"/>
      <p:bldP spid="22" grpId="0" animBg="1"/>
      <p:bldP spid="23" grpId="0" animBg="1"/>
      <p:bldP spid="24" grpId="0"/>
      <p:bldP spid="25" grpId="0"/>
      <p:bldP spid="26" grpId="0"/>
      <p:bldP spid="28" grpId="0" animBg="1"/>
      <p:bldP spid="29" grpId="0" animBg="1"/>
      <p:bldP spid="30" grpId="0"/>
      <p:bldP spid="31" grpId="0"/>
      <p:bldP spid="32" grpId="0"/>
      <p:bldP spid="33" grpId="0"/>
      <p:bldP spid="37" grpId="0"/>
      <p:bldP spid="37" grpId="1"/>
      <p:bldP spid="37" grpId="2"/>
      <p:bldP spid="38" grpId="0"/>
      <p:bldP spid="38" grpId="1"/>
      <p:bldP spid="38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4932040" y="2899616"/>
            <a:ext cx="2520280" cy="360040"/>
          </a:xfrm>
          <a:prstGeom prst="wedgeRoundRectCallout">
            <a:avLst>
              <a:gd name="adj1" fmla="val 40335"/>
              <a:gd name="adj2" fmla="val 99171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2411760" y="1481145"/>
            <a:ext cx="273630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60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38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40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520724" y="1576598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4716016" y="2683592"/>
            <a:ext cx="28803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200" dirty="0" smtClean="0">
                <a:latin typeface="楷体_GB2312" pitchFamily="49" charset="-122"/>
                <a:ea typeface="楷体_GB2312" pitchFamily="49" charset="-122"/>
              </a:rPr>
              <a:t>“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22</a:t>
            </a:r>
            <a:r>
              <a:rPr lang="en-US" altLang="zh-CN" sz="20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＋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40</a:t>
            </a:r>
            <a:r>
              <a:rPr lang="en-US" altLang="zh-CN" sz="2200" dirty="0" smtClean="0">
                <a:latin typeface="楷体_GB2312" pitchFamily="49" charset="-122"/>
                <a:ea typeface="楷体_GB2312" pitchFamily="49" charset="-122"/>
              </a:rPr>
              <a:t>”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可以口算。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3131840" y="1995686"/>
            <a:ext cx="93610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6   0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2699792" y="2324556"/>
            <a:ext cx="1368152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 3   8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3059832" y="2767027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3707944" y="2839035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3275856" y="2839035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3635896" y="2749935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3203848" y="2741389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4449287" y="1492389"/>
            <a:ext cx="575493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4449287" y="1492389"/>
            <a:ext cx="719509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62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775" y="1099416"/>
            <a:ext cx="1296001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3331664"/>
            <a:ext cx="504056" cy="53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5" grpId="0"/>
      <p:bldP spid="42" grpId="0" animBg="1"/>
      <p:bldP spid="38" grpId="0"/>
      <p:bldP spid="40" grpId="0"/>
      <p:bldP spid="43" grpId="0"/>
      <p:bldP spid="46" grpId="0" animBg="1"/>
      <p:bldP spid="49" grpId="0" animBg="1"/>
      <p:bldP spid="50" grpId="0"/>
      <p:bldP spid="51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96" y="915566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1115616" y="1356137"/>
            <a:ext cx="43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1.</a:t>
            </a:r>
            <a:endParaRPr lang="zh-CN" altLang="en-US" sz="2400" dirty="0">
              <a:solidFill>
                <a:srgbClr val="0000FF"/>
              </a:solidFill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1547535" y="1347614"/>
            <a:ext cx="2134967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宋体" pitchFamily="2" charset="-122"/>
                <a:cs typeface="Arial" pitchFamily="34" charset="0"/>
                <a:sym typeface="宋体" charset="-122"/>
              </a:rPr>
              <a:t>50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26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49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标题 3"/>
          <p:cNvSpPr>
            <a:spLocks noGrp="1" noChangeArrowheads="1"/>
          </p:cNvSpPr>
          <p:nvPr/>
        </p:nvSpPr>
        <p:spPr bwMode="auto">
          <a:xfrm>
            <a:off x="4633340" y="1347614"/>
            <a:ext cx="2242916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45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38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24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标题 3"/>
          <p:cNvSpPr>
            <a:spLocks noGrp="1" noChangeArrowheads="1"/>
          </p:cNvSpPr>
          <p:nvPr/>
        </p:nvSpPr>
        <p:spPr bwMode="auto">
          <a:xfrm>
            <a:off x="2161517" y="1843251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5   0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089749" y="2639534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1729469" y="2203291"/>
            <a:ext cx="136815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2   6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2161517" y="2660769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2   4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017621" y="3457052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1729469" y="3020809"/>
            <a:ext cx="136815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+ 4   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2161517" y="3461324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7   3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6588224" y="1347614"/>
            <a:ext cx="57606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59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3538487" y="1347614"/>
            <a:ext cx="57606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73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5292080" y="1843251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4   5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220312" y="2639534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4860032" y="2203291"/>
            <a:ext cx="136815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+ 3   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8" name="标题 3"/>
          <p:cNvSpPr>
            <a:spLocks noGrp="1" noChangeArrowheads="1"/>
          </p:cNvSpPr>
          <p:nvPr/>
        </p:nvSpPr>
        <p:spPr bwMode="auto">
          <a:xfrm>
            <a:off x="5292080" y="2660769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8   3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148184" y="3457052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4860032" y="3020809"/>
            <a:ext cx="136815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2   4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5292080" y="3461324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5   9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96" y="915566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1115616" y="1373071"/>
            <a:ext cx="43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1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1547535" y="1347614"/>
            <a:ext cx="2134967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宋体" pitchFamily="2" charset="-122"/>
                <a:cs typeface="Arial" pitchFamily="34" charset="0"/>
                <a:sym typeface="宋体" charset="-122"/>
              </a:rPr>
              <a:t>44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52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37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标题 3"/>
          <p:cNvSpPr>
            <a:spLocks noGrp="1" noChangeArrowheads="1"/>
          </p:cNvSpPr>
          <p:nvPr/>
        </p:nvSpPr>
        <p:spPr bwMode="auto">
          <a:xfrm>
            <a:off x="4633340" y="1347614"/>
            <a:ext cx="2242916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74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27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36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标题 3"/>
          <p:cNvSpPr>
            <a:spLocks noGrp="1" noChangeArrowheads="1"/>
          </p:cNvSpPr>
          <p:nvPr/>
        </p:nvSpPr>
        <p:spPr bwMode="auto">
          <a:xfrm>
            <a:off x="2161517" y="1843251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4   4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089749" y="2639534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1729469" y="2203291"/>
            <a:ext cx="136815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5   2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2161517" y="2660769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9   6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017621" y="3457052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1729469" y="3020809"/>
            <a:ext cx="136815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3   7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2161517" y="3461324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5   9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6588224" y="1347614"/>
            <a:ext cx="57606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83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3538487" y="1347614"/>
            <a:ext cx="57606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59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5292080" y="1843251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7   4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220312" y="2639534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4860032" y="2203291"/>
            <a:ext cx="136815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2   7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8" name="标题 3"/>
          <p:cNvSpPr>
            <a:spLocks noGrp="1" noChangeArrowheads="1"/>
          </p:cNvSpPr>
          <p:nvPr/>
        </p:nvSpPr>
        <p:spPr bwMode="auto">
          <a:xfrm>
            <a:off x="5292080" y="2660769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4   7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148184" y="3457052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4860032" y="3020809"/>
            <a:ext cx="136815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3   6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5292080" y="3461324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8   3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752" y="855744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1115744" y="1376790"/>
            <a:ext cx="43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2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sym typeface="宋体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标题 3"/>
          <p:cNvSpPr>
            <a:spLocks noGrp="1" noChangeArrowheads="1"/>
          </p:cNvSpPr>
          <p:nvPr/>
        </p:nvSpPr>
        <p:spPr bwMode="auto">
          <a:xfrm>
            <a:off x="3203848" y="1431808"/>
            <a:ext cx="79208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+ 20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2519772" y="1639286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47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8" name="标题 3"/>
          <p:cNvSpPr>
            <a:spLocks noGrp="1" noChangeArrowheads="1"/>
          </p:cNvSpPr>
          <p:nvPr/>
        </p:nvSpPr>
        <p:spPr bwMode="auto">
          <a:xfrm>
            <a:off x="4842782" y="1431808"/>
            <a:ext cx="720080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5732674" y="2076225"/>
            <a:ext cx="432048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211980" y="1740572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4085036" y="1647832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67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267744" y="1563638"/>
            <a:ext cx="1080120" cy="216024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2519772" y="2340454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31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2519772" y="3041622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>
            <a:off x="3131840" y="1918772"/>
            <a:ext cx="108012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3131840" y="3312562"/>
            <a:ext cx="108012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3131840" y="2615667"/>
            <a:ext cx="108012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>
            <a:off x="3851920" y="1512362"/>
            <a:ext cx="1080120" cy="216024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4211980" y="3139268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5425730" y="1512362"/>
            <a:ext cx="1080120" cy="216024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4211980" y="2439920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5785790" y="1754598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直接箭头连接符 41"/>
          <p:cNvCxnSpPr/>
          <p:nvPr/>
        </p:nvCxnSpPr>
        <p:spPr>
          <a:xfrm>
            <a:off x="4715996" y="1932798"/>
            <a:ext cx="108012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4715996" y="3326588"/>
            <a:ext cx="108012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4715996" y="2629693"/>
            <a:ext cx="108012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5785790" y="3153294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5785790" y="2453946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5660666" y="1647832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61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8" name="标题 3"/>
          <p:cNvSpPr>
            <a:spLocks noGrp="1" noChangeArrowheads="1"/>
          </p:cNvSpPr>
          <p:nvPr/>
        </p:nvSpPr>
        <p:spPr bwMode="auto">
          <a:xfrm>
            <a:off x="4080130" y="2345288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51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5660666" y="2345288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45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4080130" y="3045262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45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5660666" y="3053808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7" grpId="0"/>
      <p:bldP spid="18" grpId="0"/>
      <p:bldP spid="23" grpId="0"/>
      <p:bldP spid="26" grpId="0" animBg="1"/>
      <p:bldP spid="28" grpId="0"/>
      <p:bldP spid="30" grpId="0" animBg="1"/>
      <p:bldP spid="31" grpId="0"/>
      <p:bldP spid="32" grpId="0"/>
      <p:bldP spid="37" grpId="0" animBg="1"/>
      <p:bldP spid="38" grpId="0" animBg="1"/>
      <p:bldP spid="39" grpId="0" animBg="1"/>
      <p:bldP spid="40" grpId="0" animBg="1"/>
      <p:bldP spid="41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43614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827584" y="1318053"/>
            <a:ext cx="43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宋体" pitchFamily="2" charset="-122"/>
                <a:cs typeface="Arial" pitchFamily="34" charset="0"/>
                <a:sym typeface="宋体" charset="-122"/>
              </a:rPr>
              <a:t>3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1259503" y="1779718"/>
            <a:ext cx="2134967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宋体" pitchFamily="2" charset="-122"/>
                <a:cs typeface="Arial" pitchFamily="34" charset="0"/>
                <a:sym typeface="宋体" charset="-122"/>
              </a:rPr>
              <a:t>35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14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40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标题 3"/>
          <p:cNvSpPr>
            <a:spLocks noGrp="1" noChangeArrowheads="1"/>
          </p:cNvSpPr>
          <p:nvPr/>
        </p:nvSpPr>
        <p:spPr bwMode="auto">
          <a:xfrm>
            <a:off x="4716016" y="1779718"/>
            <a:ext cx="2242916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47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16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8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标题 3"/>
          <p:cNvSpPr>
            <a:spLocks noGrp="1" noChangeArrowheads="1"/>
          </p:cNvSpPr>
          <p:nvPr/>
        </p:nvSpPr>
        <p:spPr bwMode="auto">
          <a:xfrm>
            <a:off x="1873485" y="2275355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3   5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801717" y="3071638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1441437" y="2635395"/>
            <a:ext cx="136815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1   4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1873485" y="3092873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2   1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6516216" y="1779718"/>
            <a:ext cx="57606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55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3250455" y="1779718"/>
            <a:ext cx="57606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61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5374756" y="2275355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4   7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302988" y="3071638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4942708" y="2635395"/>
            <a:ext cx="136815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+ 1   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8" name="标题 3"/>
          <p:cNvSpPr>
            <a:spLocks noGrp="1" noChangeArrowheads="1"/>
          </p:cNvSpPr>
          <p:nvPr/>
        </p:nvSpPr>
        <p:spPr bwMode="auto">
          <a:xfrm>
            <a:off x="5374756" y="3092873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6   3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1259632" y="1275662"/>
            <a:ext cx="4824536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计算下面各题，能口算的就口算。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1259503" y="3579918"/>
            <a:ext cx="2952328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口算</a:t>
            </a:r>
            <a:r>
              <a:rPr lang="zh-CN" altLang="en-US" sz="24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宋体" charset="-122"/>
              </a:rPr>
              <a:t>：</a:t>
            </a:r>
            <a:r>
              <a:rPr lang="en-US" altLang="zh-CN" sz="24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宋体" charset="-122"/>
              </a:rPr>
              <a:t>21</a:t>
            </a:r>
            <a:r>
              <a:rPr lang="en-US" altLang="zh-CN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＋</a:t>
            </a:r>
            <a:r>
              <a:rPr lang="en-US" altLang="zh-CN" sz="2400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40</a:t>
            </a: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＝</a:t>
            </a:r>
            <a:r>
              <a:rPr lang="en-US" altLang="zh-CN" sz="2400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 61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4716016" y="3579918"/>
            <a:ext cx="2952328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口算</a:t>
            </a:r>
            <a:r>
              <a:rPr lang="zh-CN" altLang="en-US" sz="24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宋体" charset="-122"/>
              </a:rPr>
              <a:t>：</a:t>
            </a:r>
            <a:r>
              <a:rPr lang="en-US" altLang="zh-CN" sz="24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宋体" charset="-122"/>
              </a:rPr>
              <a:t>63</a:t>
            </a: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8</a:t>
            </a: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＝</a:t>
            </a:r>
            <a:r>
              <a:rPr lang="en-US" altLang="zh-CN" sz="2400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 55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3" grpId="0"/>
      <p:bldP spid="14" grpId="0"/>
      <p:bldP spid="15" grpId="0"/>
      <p:bldP spid="17" grpId="0"/>
      <p:bldP spid="18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43614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827584" y="1309586"/>
            <a:ext cx="43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宋体" pitchFamily="2" charset="-122"/>
                <a:cs typeface="Arial" pitchFamily="34" charset="0"/>
                <a:sym typeface="宋体" charset="-122"/>
              </a:rPr>
              <a:t>3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1259503" y="1779718"/>
            <a:ext cx="2134967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宋体" pitchFamily="2" charset="-122"/>
                <a:cs typeface="Arial" pitchFamily="34" charset="0"/>
                <a:sym typeface="宋体" charset="-122"/>
              </a:rPr>
              <a:t>40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26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15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标题 3"/>
          <p:cNvSpPr>
            <a:spLocks noGrp="1" noChangeArrowheads="1"/>
          </p:cNvSpPr>
          <p:nvPr/>
        </p:nvSpPr>
        <p:spPr bwMode="auto">
          <a:xfrm>
            <a:off x="4716016" y="1779718"/>
            <a:ext cx="2242916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83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30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29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标题 3"/>
          <p:cNvSpPr>
            <a:spLocks noGrp="1" noChangeArrowheads="1"/>
          </p:cNvSpPr>
          <p:nvPr/>
        </p:nvSpPr>
        <p:spPr bwMode="auto">
          <a:xfrm>
            <a:off x="1873485" y="2787774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6   6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801717" y="3584057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1441437" y="3147814"/>
            <a:ext cx="136815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1   5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1873485" y="3605292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8   1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6670900" y="1779718"/>
            <a:ext cx="57606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3250455" y="1779718"/>
            <a:ext cx="57606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81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5374756" y="2787774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5   3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302988" y="3584057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4942708" y="3147814"/>
            <a:ext cx="136815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 2   9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8" name="标题 3"/>
          <p:cNvSpPr>
            <a:spLocks noGrp="1" noChangeArrowheads="1"/>
          </p:cNvSpPr>
          <p:nvPr/>
        </p:nvSpPr>
        <p:spPr bwMode="auto">
          <a:xfrm>
            <a:off x="5374756" y="3605292"/>
            <a:ext cx="93610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2   4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1259632" y="1275662"/>
            <a:ext cx="4824536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计算下面各题，能口算的就口算。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1259503" y="2283774"/>
            <a:ext cx="2952328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口算</a:t>
            </a:r>
            <a:r>
              <a:rPr lang="zh-CN" altLang="en-US" sz="24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宋体" charset="-122"/>
              </a:rPr>
              <a:t>：</a:t>
            </a:r>
            <a:r>
              <a:rPr lang="en-US" altLang="zh-CN" sz="24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宋体" charset="-122"/>
              </a:rPr>
              <a:t>40</a:t>
            </a:r>
            <a:r>
              <a:rPr lang="en-US" altLang="zh-CN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＋</a:t>
            </a:r>
            <a:r>
              <a:rPr lang="en-US" altLang="zh-CN" sz="2400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26</a:t>
            </a: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＝</a:t>
            </a:r>
            <a:r>
              <a:rPr lang="en-US" altLang="zh-CN" sz="2400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 66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4716016" y="2283774"/>
            <a:ext cx="2952328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口算</a:t>
            </a:r>
            <a:r>
              <a:rPr lang="zh-CN" altLang="en-US" sz="24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宋体" charset="-122"/>
              </a:rPr>
              <a:t>：</a:t>
            </a:r>
            <a:r>
              <a:rPr lang="en-US" altLang="zh-CN" sz="24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宋体" charset="-122"/>
              </a:rPr>
              <a:t>83</a:t>
            </a: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2400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30</a:t>
            </a: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＝</a:t>
            </a:r>
            <a:r>
              <a:rPr lang="en-US" altLang="zh-CN" sz="2400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 53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3" grpId="0"/>
      <p:bldP spid="14" grpId="0"/>
      <p:bldP spid="15" grpId="0"/>
      <p:bldP spid="17" grpId="0"/>
      <p:bldP spid="18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752" y="699542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1187752" y="1059582"/>
            <a:ext cx="43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4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charset="-122"/>
              </a:rPr>
              <a:t>.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sym typeface="宋体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4644579" y="2813412"/>
            <a:ext cx="503485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380272" y="290251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292373" y="290251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5086976" y="290251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3850144" y="2895523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3279496" y="2837799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45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4215600" y="2837799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5000250" y="2837799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3792098" y="2820707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－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1547664" y="2355726"/>
            <a:ext cx="316835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还剩多少棵？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4640939" y="3880569"/>
            <a:ext cx="925721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376632" y="3961123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288733" y="3961123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083336" y="3961123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846504" y="3954134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3275856" y="3887849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4211960" y="3887849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4996610" y="3887849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1547664" y="3363838"/>
            <a:ext cx="5356762" cy="52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又买来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28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棵，现在一共有多少棵？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5364088" y="2813412"/>
            <a:ext cx="1080120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5350636" y="3880569"/>
            <a:ext cx="1080120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5749766" y="2834144"/>
            <a:ext cx="3600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棵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5736314" y="3896395"/>
            <a:ext cx="3600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棵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0" name="图片 29" descr="一堆白菜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1131590"/>
            <a:ext cx="2232248" cy="1234732"/>
          </a:xfrm>
          <a:prstGeom prst="rect">
            <a:avLst/>
          </a:prstGeom>
        </p:spPr>
      </p:pic>
      <p:pic>
        <p:nvPicPr>
          <p:cNvPr id="34" name="图片 33" descr="男孩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148693"/>
            <a:ext cx="1162056" cy="1279041"/>
          </a:xfrm>
          <a:prstGeom prst="rect">
            <a:avLst/>
          </a:prstGeom>
        </p:spPr>
      </p:pic>
      <p:sp>
        <p:nvSpPr>
          <p:cNvPr id="37" name="AutoShape 12"/>
          <p:cNvSpPr>
            <a:spLocks noChangeArrowheads="1"/>
          </p:cNvSpPr>
          <p:nvPr/>
        </p:nvSpPr>
        <p:spPr bwMode="auto">
          <a:xfrm>
            <a:off x="4283968" y="1220701"/>
            <a:ext cx="1872208" cy="648072"/>
          </a:xfrm>
          <a:prstGeom prst="wedgeRoundRectCallout">
            <a:avLst>
              <a:gd name="adj1" fmla="val 68544"/>
              <a:gd name="adj2" fmla="val -3947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4211960" y="1182877"/>
            <a:ext cx="19442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原来有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45</a:t>
            </a:r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棵白菜，吃了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37</a:t>
            </a:r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棵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3851920" y="3872008"/>
            <a:ext cx="360040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+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1" grpId="1"/>
      <p:bldP spid="32" grpId="0" animBg="1"/>
      <p:bldP spid="33" grpId="0" animBg="1"/>
      <p:bldP spid="35" grpId="0" animBg="1"/>
      <p:bldP spid="36" grpId="0" animBg="1"/>
      <p:bldP spid="38" grpId="0"/>
      <p:bldP spid="39" grpId="0"/>
      <p:bldP spid="41" grpId="0"/>
      <p:bldP spid="42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6" grpId="0"/>
      <p:bldP spid="27" grpId="0"/>
      <p:bldP spid="28" grpId="0"/>
      <p:bldP spid="44" grpId="1"/>
      <p:bldP spid="45" grpId="0"/>
      <p:bldP spid="46" grpId="0"/>
      <p:bldP spid="47" grpId="0"/>
      <p:bldP spid="49" grpId="0"/>
      <p:bldP spid="37" grpId="0" animBg="1"/>
      <p:bldP spid="40" grpId="0"/>
      <p:bldP spid="2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397</Words>
  <Application>Microsoft Office PowerPoint</Application>
  <PresentationFormat>全屏显示(16:9)</PresentationFormat>
  <Paragraphs>132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Calibri</vt:lpstr>
      <vt:lpstr>楷体_GB2312</vt:lpstr>
      <vt:lpstr>楷体</vt:lpstr>
      <vt:lpstr>Times New Roman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Administrator</cp:lastModifiedBy>
  <cp:revision>127</cp:revision>
  <dcterms:created xsi:type="dcterms:W3CDTF">2015-12-28T01:01:35Z</dcterms:created>
  <dcterms:modified xsi:type="dcterms:W3CDTF">2016-06-20T00:16:30Z</dcterms:modified>
</cp:coreProperties>
</file>